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notesMasterIdLst>
    <p:notesMasterId r:id="rId6"/>
  </p:notesMasterIdLst>
  <p:sldIdLst>
    <p:sldId id="291" r:id="rId2"/>
    <p:sldId id="267" r:id="rId3"/>
    <p:sldId id="289" r:id="rId4"/>
    <p:sldId id="290" r:id="rId5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866BE-9864-4509-B5C3-AD511284C446}" type="datetimeFigureOut">
              <a:rPr lang="es-GT" smtClean="0"/>
              <a:t>23/07/2026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1C2F5-E7E4-4E22-B01C-769D3CB1E08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512188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1C2F5-E7E4-4E22-B01C-769D3CB1E081}" type="slidenum">
              <a:rPr lang="es-GT" smtClean="0"/>
              <a:t>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69089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B3B6-EE73-4E63-9B4F-BD74733DFC5B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1976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BFB1-3E9C-4196-8E56-1C527B822677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8489018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BFB1-3E9C-4196-8E56-1C527B822677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926485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BFB1-3E9C-4196-8E56-1C527B822677}" type="datetime1">
              <a:rPr lang="es-GT" smtClean="0"/>
              <a:t>23/07/2026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550369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BFB1-3E9C-4196-8E56-1C527B822677}" type="datetime1">
              <a:rPr lang="es-GT" smtClean="0"/>
              <a:t>23/07/2026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403182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BFB1-3E9C-4196-8E56-1C527B822677}" type="datetime1">
              <a:rPr lang="es-GT" smtClean="0"/>
              <a:t>23/07/2026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7448594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D7C5-9CE8-4DCB-A04A-C75FDD6DE40B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81099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98-CF34-4BAE-9BBF-B5965E8FB40C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5796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1B8DA-4E00-4DC5-8BCD-272D9697D8CB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52711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2566-2E89-451F-9525-4A4F32577113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4015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5F275-956D-4FBA-ADC3-4863971CB260}" type="datetime1">
              <a:rPr lang="es-GT" smtClean="0"/>
              <a:t>23/07/2026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90392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9D6C-B5E1-4CA4-BD7C-A0CC752C40F1}" type="datetime1">
              <a:rPr lang="es-GT" smtClean="0"/>
              <a:t>23/07/2026</a:t>
            </a:fld>
            <a:endParaRPr lang="es-G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95552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75A7E-EF3F-4D23-BB5D-66C32EF11899}" type="datetime1">
              <a:rPr lang="es-GT" smtClean="0"/>
              <a:t>23/07/2026</a:t>
            </a:fld>
            <a:endParaRPr lang="es-G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0557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71D0F-5C89-4A80-9878-48B39DF53EAC}" type="datetime1">
              <a:rPr lang="es-GT" smtClean="0"/>
              <a:t>23/07/2026</a:t>
            </a:fld>
            <a:endParaRPr lang="es-G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45308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51C37-19A4-4E6C-A3F0-71CA4276F6F2}" type="datetime1">
              <a:rPr lang="es-GT" smtClean="0"/>
              <a:t>23/07/2026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59683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5CAC8-EEFB-44B3-BB4D-0A7B2B2B8A1B}" type="datetime1">
              <a:rPr lang="es-GT" smtClean="0"/>
              <a:t>23/07/2026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3164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BFB1-3E9C-4196-8E56-1C527B822677}" type="datetime1">
              <a:rPr lang="es-GT" smtClean="0"/>
              <a:t>23/07/2026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516AEDE-E0C3-4757-AABA-0275124ED2C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0214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951" r:id="rId13"/>
    <p:sldLayoutId id="2147483952" r:id="rId14"/>
    <p:sldLayoutId id="2147483953" r:id="rId15"/>
    <p:sldLayoutId id="214748395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prensalibre.com/wp-content/uploads/2025/05/QUETZALTENANGO.jpg?resize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" y="3830186"/>
            <a:ext cx="4572000" cy="302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7449" y="2798064"/>
            <a:ext cx="7464552" cy="4059936"/>
          </a:xfrm>
        </p:spPr>
        <p:txBody>
          <a:bodyPr>
            <a:noAutofit/>
          </a:bodyPr>
          <a:lstStyle/>
          <a:p>
            <a:r>
              <a:rPr lang="es-MX" sz="2400" b="1" dirty="0" smtClean="0">
                <a:solidFill>
                  <a:schemeClr val="tx1"/>
                </a:solidFill>
              </a:rPr>
              <a:t>ANTECEDENTES</a:t>
            </a:r>
            <a:br>
              <a:rPr lang="es-MX" sz="2400" b="1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Guatemala: Pluricultural, Multiétnica y Plurilingüe</a:t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>
                <a:solidFill>
                  <a:schemeClr val="tx1"/>
                </a:solidFill>
              </a:rPr>
              <a:t/>
            </a:r>
            <a:br>
              <a:rPr lang="es-MX" sz="2400" dirty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 Artículo: 66 Constitucional.</a:t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/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-Formas de vida.</a:t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-costumbres.</a:t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-Tradiciones.</a:t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-Formas de Organización.</a:t>
            </a:r>
            <a:br>
              <a:rPr lang="es-MX" sz="2400" dirty="0" smtClean="0">
                <a:solidFill>
                  <a:schemeClr val="tx1"/>
                </a:solidFill>
              </a:rPr>
            </a:br>
            <a:r>
              <a:rPr lang="es-MX" sz="2400" dirty="0" smtClean="0">
                <a:solidFill>
                  <a:schemeClr val="tx1"/>
                </a:solidFill>
              </a:rPr>
              <a:t>-Cosmovisión.</a:t>
            </a:r>
            <a:r>
              <a:rPr lang="es-MX" sz="2400" b="1" dirty="0" smtClean="0"/>
              <a:t/>
            </a:r>
            <a:br>
              <a:rPr lang="es-MX" sz="2400" b="1" dirty="0" smtClean="0"/>
            </a:br>
            <a:r>
              <a:rPr lang="es-MX" b="1" dirty="0" smtClean="0"/>
              <a:t/>
            </a:r>
            <a:br>
              <a:rPr lang="es-MX" b="1" dirty="0" smtClean="0"/>
            </a:br>
            <a:endParaRPr lang="es-GT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1</a:t>
            </a:fld>
            <a:endParaRPr lang="es-GT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741612" y="76862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800" b="1" dirty="0" smtClean="0"/>
              <a:t>COEXISTENCIA DEL DERECHO PENAL GUATEMALTECO (OFICIAL) Y EL DERECHO INDIGENA</a:t>
            </a:r>
            <a:endParaRPr lang="es-GT" sz="2800" b="1" dirty="0"/>
          </a:p>
        </p:txBody>
      </p:sp>
    </p:spTree>
    <p:extLst>
      <p:ext uri="{BB962C8B-B14F-4D97-AF65-F5344CB8AC3E}">
        <p14:creationId xmlns:p14="http://schemas.microsoft.com/office/powerpoint/2010/main" val="413258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nidadlatina.org/wp-content/uploads/2024/04/derechos-indigen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240" y="3985386"/>
            <a:ext cx="5266944" cy="287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5E9DF85-6953-A4C2-82F3-C4723D6F8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524" y="207764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es-MX" sz="28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EL derecho indígena como forma de organización social </a:t>
            </a:r>
            <a:r>
              <a:rPr lang="es-MX" sz="28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es-GT" sz="28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GT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Sus propias instituciones</a:t>
            </a:r>
          </a:p>
          <a:p>
            <a:pPr algn="just"/>
            <a:r>
              <a:rPr lang="es-GT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Propias autoridades</a:t>
            </a:r>
          </a:p>
          <a:p>
            <a:pPr algn="just"/>
            <a:r>
              <a:rPr lang="es-GT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Propios procedimientos</a:t>
            </a:r>
          </a:p>
          <a:p>
            <a:pPr algn="just"/>
            <a:r>
              <a:rPr lang="es-GT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Propias sanciones</a:t>
            </a:r>
          </a:p>
          <a:p>
            <a:pPr algn="just"/>
            <a:r>
              <a:rPr lang="es-GT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Formas de hacer cumplir sus decisiones</a:t>
            </a:r>
            <a:endParaRPr lang="es-G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0243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.magnific.com/foto-gratis/estilo-collage-concienciacion-sobre-dia-autismo-personas_23-21513551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079" y="4809744"/>
            <a:ext cx="2430561" cy="188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CONVENIO 169 DE LA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OIT</a:t>
            </a:r>
            <a:r>
              <a:rPr lang="es-GT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GT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GT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Artículos: 8, 9 y 10</a:t>
            </a:r>
            <a:endParaRPr lang="es-GT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7681" y="1905000"/>
            <a:ext cx="8915400" cy="3777622"/>
          </a:xfrm>
        </p:spPr>
        <p:txBody>
          <a:bodyPr>
            <a:normAutofit/>
          </a:bodyPr>
          <a:lstStyle/>
          <a:p>
            <a:r>
              <a:rPr lang="es-MX" sz="2400" b="1" dirty="0" smtClean="0">
                <a:solidFill>
                  <a:schemeClr val="tx1"/>
                </a:solidFill>
              </a:rPr>
              <a:t>Reconocimiento de la aplicación de usos y costumbre de pueblos indígenas y grupos tribales.</a:t>
            </a:r>
            <a:endParaRPr lang="es-MX" sz="2400" b="1" dirty="0" smtClean="0">
              <a:solidFill>
                <a:schemeClr val="bg1"/>
              </a:solidFill>
            </a:endParaRPr>
          </a:p>
          <a:p>
            <a:r>
              <a:rPr lang="es-GT" sz="2400" b="1" dirty="0" smtClean="0">
                <a:solidFill>
                  <a:schemeClr val="tx1"/>
                </a:solidFill>
              </a:rPr>
              <a:t>Limitaciones, contrarios a derechos humanos legalmente reconocidos por el país.</a:t>
            </a:r>
          </a:p>
          <a:p>
            <a:r>
              <a:rPr lang="es-GT" sz="2400" b="1" dirty="0" smtClean="0">
                <a:solidFill>
                  <a:schemeClr val="tx1"/>
                </a:solidFill>
              </a:rPr>
              <a:t>Autoridades legalmente establecidas.</a:t>
            </a:r>
          </a:p>
          <a:p>
            <a:r>
              <a:rPr lang="es-GT" sz="2400" b="1" dirty="0" smtClean="0">
                <a:solidFill>
                  <a:schemeClr val="tx1"/>
                </a:solidFill>
              </a:rPr>
              <a:t>Costumbres reconocidas y aceptadas en la comunidad.</a:t>
            </a:r>
          </a:p>
          <a:p>
            <a:r>
              <a:rPr lang="es-GT" sz="2400" b="1" dirty="0" smtClean="0">
                <a:solidFill>
                  <a:schemeClr val="tx1"/>
                </a:solidFill>
              </a:rPr>
              <a:t>Procedimiento legitimo y no arbitrario.</a:t>
            </a:r>
          </a:p>
          <a:p>
            <a:pPr marL="0" indent="0">
              <a:buNone/>
            </a:pPr>
            <a:endParaRPr lang="es-GT" sz="2400" b="1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5270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GT" b="1" dirty="0" smtClean="0"/>
              <a:t>SENTENCIA DE CASACIÒN</a:t>
            </a:r>
            <a:r>
              <a:rPr lang="es-GT" b="1" smtClean="0"/>
              <a:t/>
            </a:r>
            <a:br>
              <a:rPr lang="es-GT" b="1" smtClean="0"/>
            </a:br>
            <a:r>
              <a:rPr lang="es-GT" b="1" smtClean="0"/>
              <a:t>01004-2012-01524</a:t>
            </a:r>
            <a:r>
              <a:rPr lang="es-GT" dirty="0" smtClean="0"/>
              <a:t/>
            </a:r>
            <a:br>
              <a:rPr lang="es-GT" dirty="0" smtClean="0"/>
            </a:br>
            <a:r>
              <a:rPr lang="es-GT" dirty="0" smtClean="0"/>
              <a:t> </a:t>
            </a:r>
            <a:endParaRPr lang="es-G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GT" b="1" dirty="0"/>
              <a:t>DE FECHA SEIS DE </a:t>
            </a:r>
            <a:r>
              <a:rPr lang="es-GT" b="1" dirty="0" smtClean="0"/>
              <a:t>NOVIEMBRE </a:t>
            </a:r>
            <a:r>
              <a:rPr lang="es-GT" b="1" dirty="0"/>
              <a:t>DEL AÑO DOS MIL </a:t>
            </a:r>
            <a:r>
              <a:rPr lang="es-GT" b="1" dirty="0" smtClean="0"/>
              <a:t>DOCE:CASO </a:t>
            </a:r>
            <a:r>
              <a:rPr lang="es-GT" b="1" dirty="0"/>
              <a:t>DE COACCION EN LA COMUNIDAD </a:t>
            </a:r>
            <a:r>
              <a:rPr lang="es-GT" b="1" dirty="0" smtClean="0"/>
              <a:t>DEL CANTON </a:t>
            </a:r>
            <a:r>
              <a:rPr lang="es-GT" b="1" dirty="0"/>
              <a:t>POXLALUJ TOTONICAPAN</a:t>
            </a:r>
            <a:r>
              <a:rPr lang="es-GT" b="1" dirty="0" smtClean="0"/>
              <a:t>.</a:t>
            </a:r>
          </a:p>
          <a:p>
            <a:r>
              <a:rPr lang="es-GT" b="1" dirty="0" smtClean="0"/>
              <a:t>Sanción Corte de agua</a:t>
            </a:r>
          </a:p>
          <a:p>
            <a:r>
              <a:rPr lang="es-GT" b="1" dirty="0" smtClean="0"/>
              <a:t>Autoridad comunitaria denunciada. (delito coacción)</a:t>
            </a:r>
          </a:p>
          <a:p>
            <a:r>
              <a:rPr lang="es-GT" b="1" dirty="0" smtClean="0"/>
              <a:t>Tribunal de sentencia condena</a:t>
            </a:r>
          </a:p>
          <a:p>
            <a:r>
              <a:rPr lang="es-GT" b="1" dirty="0" smtClean="0"/>
              <a:t>Sala de apelaciones confirma las sentencia de primer grado</a:t>
            </a:r>
          </a:p>
          <a:p>
            <a:r>
              <a:rPr lang="es-GT" b="1" dirty="0" smtClean="0"/>
              <a:t>Corte Suprema de Justicia (Cámara Penal); otorga casación a la autoridad comunitaria sentenciada; reconociendo el derecho Consuetudinario. </a:t>
            </a:r>
            <a:endParaRPr lang="es-MX" b="1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AEDE-E0C3-4757-AABA-0275124ED2C5}" type="slidenum">
              <a:rPr lang="es-GT" smtClean="0"/>
              <a:t>4</a:t>
            </a:fld>
            <a:endParaRPr lang="es-GT"/>
          </a:p>
        </p:txBody>
      </p:sp>
      <p:pic>
        <p:nvPicPr>
          <p:cNvPr id="5" name="Picture 4" descr="https://img.magnific.com/fotos-premium/escala-corte-como-simbolo-sentencia-martillo-abogado_906149-208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464" y="5449824"/>
            <a:ext cx="10765536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2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1995</TotalTime>
  <Words>161</Words>
  <Application>Microsoft Office PowerPoint</Application>
  <PresentationFormat>Panorámica</PresentationFormat>
  <Paragraphs>27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Espiral</vt:lpstr>
      <vt:lpstr>ANTECEDENTES Guatemala: Pluricultural, Multiétnica y Plurilingüe   Artículo: 66 Constitucional.  -Formas de vida. -costumbres. -Tradiciones. -Formas de Organización. -Cosmovisión.  </vt:lpstr>
      <vt:lpstr>Presentación de PowerPoint</vt:lpstr>
      <vt:lpstr>CONVENIO 169 DE LA OIT Artículos: 8, 9 y 10</vt:lpstr>
      <vt:lpstr>SENTENCIA DE CASACIÒN 01004-2012-01524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</dc:title>
  <dc:creator>EDNA ILEANA LOPEZ ALONZO</dc:creator>
  <cp:lastModifiedBy>Rivas Alvarado, Roberto Hernan</cp:lastModifiedBy>
  <cp:revision>24</cp:revision>
  <dcterms:created xsi:type="dcterms:W3CDTF">2024-08-04T17:08:30Z</dcterms:created>
  <dcterms:modified xsi:type="dcterms:W3CDTF">2026-07-25T04:04:35Z</dcterms:modified>
</cp:coreProperties>
</file>