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92645" y="2723958"/>
            <a:ext cx="6815669" cy="1515533"/>
          </a:xfrm>
        </p:spPr>
        <p:txBody>
          <a:bodyPr/>
          <a:lstStyle/>
          <a:p>
            <a:r>
              <a:rPr lang="es-MX" sz="4800" dirty="0"/>
              <a:t>Los Recursos en el Proceso Civil, como control de decisiones judiciales</a:t>
            </a:r>
            <a:endParaRPr lang="es-GT" sz="4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92398" y="4239491"/>
            <a:ext cx="6815669" cy="738908"/>
          </a:xfrm>
        </p:spPr>
        <p:txBody>
          <a:bodyPr/>
          <a:lstStyle/>
          <a:p>
            <a:r>
              <a:rPr lang="es-MX" dirty="0"/>
              <a:t>Pablo Rubén Alonzo de la Roca </a:t>
            </a: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206158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Nulidad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Nulidad por violación de ley</a:t>
            </a:r>
          </a:p>
          <a:p>
            <a:pPr lvl="1"/>
            <a:r>
              <a:rPr lang="es-MX" dirty="0"/>
              <a:t>Viable sólo en contra de </a:t>
            </a:r>
            <a:r>
              <a:rPr lang="es-MX" u="sng" dirty="0"/>
              <a:t>autos no apelables</a:t>
            </a:r>
            <a:r>
              <a:rPr lang="es-MX" dirty="0"/>
              <a:t> o que tengan vedado el planteamiento de un recurso.</a:t>
            </a:r>
          </a:p>
          <a:p>
            <a:r>
              <a:rPr lang="es-MX" dirty="0"/>
              <a:t>Nulidad por vicio en el procedimiento</a:t>
            </a:r>
          </a:p>
          <a:p>
            <a:pPr lvl="1"/>
            <a:r>
              <a:rPr lang="es-MX" dirty="0"/>
              <a:t>Viable sólo en contra de actos del tribunal NO contenidos en una resolución.</a:t>
            </a:r>
          </a:p>
        </p:txBody>
      </p:sp>
    </p:spTree>
    <p:extLst>
      <p:ext uri="{BB962C8B-B14F-4D97-AF65-F5344CB8AC3E}">
        <p14:creationId xmlns:p14="http://schemas.microsoft.com/office/powerpoint/2010/main" val="391300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Aclaración y ampliación</a:t>
            </a:r>
            <a:br>
              <a:rPr lang="es-MX" dirty="0"/>
            </a:br>
            <a:r>
              <a:rPr lang="es-MX" sz="2400" dirty="0"/>
              <a:t>-oportuna invocación puede viabilizar casación de forma-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Aclaración</a:t>
            </a:r>
          </a:p>
          <a:p>
            <a:pPr lvl="1"/>
            <a:r>
              <a:rPr lang="es-MX" dirty="0"/>
              <a:t>Oscuros (</a:t>
            </a:r>
            <a:r>
              <a:rPr lang="es-GT" dirty="0"/>
              <a:t>poco inteligibles o entendibles)</a:t>
            </a:r>
            <a:endParaRPr lang="es-MX" dirty="0"/>
          </a:p>
          <a:p>
            <a:pPr lvl="1"/>
            <a:r>
              <a:rPr lang="es-MX" dirty="0"/>
              <a:t>Ambiguos (que admite distintas interpretaciones, generando duda e incertidumbre)</a:t>
            </a:r>
          </a:p>
          <a:p>
            <a:pPr lvl="1"/>
            <a:r>
              <a:rPr lang="es-MX" dirty="0"/>
              <a:t>Contradictorios (</a:t>
            </a:r>
            <a:r>
              <a:rPr lang="es-GT" dirty="0"/>
              <a:t>porque contiene dos proposiciones, de las cuales una afirma lo que la otra niega, y no pueden ser a un mismo tiempo verdaderas ni a un mismo tiempo falsas)</a:t>
            </a:r>
          </a:p>
          <a:p>
            <a:r>
              <a:rPr lang="es-MX" dirty="0"/>
              <a:t>Ampliación</a:t>
            </a:r>
          </a:p>
          <a:p>
            <a:pPr lvl="1"/>
            <a:r>
              <a:rPr lang="es-MX" dirty="0"/>
              <a:t>Dejó de resolver algún punto sometido a su conocimiento</a:t>
            </a:r>
          </a:p>
          <a:p>
            <a:endParaRPr lang="es-MX" dirty="0"/>
          </a:p>
          <a:p>
            <a:pPr lvl="1"/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408843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Reconsideración del apremio</a:t>
            </a:r>
            <a:br>
              <a:rPr lang="es-MX" dirty="0"/>
            </a:br>
            <a:r>
              <a:rPr lang="es-MX" sz="2400" dirty="0"/>
              <a:t>(art. 182 Ley del Organismo Judicial)</a:t>
            </a:r>
            <a:endParaRPr lang="es-GT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  <a:p>
            <a:r>
              <a:rPr lang="es-MX" dirty="0"/>
              <a:t>Sólo viable en contra de </a:t>
            </a:r>
            <a:r>
              <a:rPr lang="es-MX" u="sng" dirty="0"/>
              <a:t>decretos</a:t>
            </a:r>
            <a:r>
              <a:rPr lang="es-MX" dirty="0"/>
              <a:t> que apercibieron, multaron u ordenaron la conducción personal.</a:t>
            </a:r>
          </a:p>
          <a:p>
            <a:pPr lvl="1"/>
            <a:r>
              <a:rPr lang="es-MX" dirty="0"/>
              <a:t>Inviable contra autos o sentencias que impongan un apremio.</a:t>
            </a:r>
          </a:p>
          <a:p>
            <a:pPr lvl="1"/>
            <a:r>
              <a:rPr lang="es-MX" dirty="0"/>
              <a:t>Inviable contra resoluciones que hacen efectivo tales apremios.</a:t>
            </a: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108930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Recursos: Apelación 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MX" dirty="0"/>
              <a:t>Autos que resuelvan excepciones previas que pongan fin al proceso (cosa juzgada, falta de personalidad, caducidad, prescripción, pago, transacción, litispendencia).</a:t>
            </a:r>
          </a:p>
          <a:p>
            <a:r>
              <a:rPr lang="es-MX" dirty="0"/>
              <a:t>Sentencias definitivas dictadas en Primera Instancia (</a:t>
            </a:r>
            <a:r>
              <a:rPr lang="es-MX" dirty="0" err="1"/>
              <a:t>jdos</a:t>
            </a:r>
            <a:r>
              <a:rPr lang="es-MX" dirty="0"/>
              <a:t>. de Paz, 1ª Instancia).</a:t>
            </a:r>
          </a:p>
          <a:p>
            <a:r>
              <a:rPr lang="es-MX" dirty="0"/>
              <a:t>Autos que resuelven incidentes en cuerda separada.</a:t>
            </a:r>
          </a:p>
          <a:p>
            <a:r>
              <a:rPr lang="es-MX" dirty="0"/>
              <a:t>Resoluciones que no sean de mera tramitación en la jurisdicción voluntaria.</a:t>
            </a:r>
          </a:p>
          <a:p>
            <a:r>
              <a:rPr lang="es-MX" dirty="0"/>
              <a:t>(66 c), 67, 117, 170, 182, 203 de la Ley del Organismo Judicial)</a:t>
            </a:r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682722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Restricción de la Apelación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MX" dirty="0"/>
              <a:t>(105) Prueba Anticipada: Sólo en cuanto denieguen las medidas solicitadas</a:t>
            </a:r>
          </a:p>
          <a:p>
            <a:r>
              <a:rPr lang="es-MX" dirty="0"/>
              <a:t>(209) Juicio Oral: Sólo la sentencia</a:t>
            </a:r>
          </a:p>
          <a:p>
            <a:r>
              <a:rPr lang="es-MX" dirty="0"/>
              <a:t>(243) Sumario desocupación: Solo son apelables los autos que resuelvan las excepciones previas y la sentencia.</a:t>
            </a:r>
          </a:p>
          <a:p>
            <a:r>
              <a:rPr lang="es-MX" dirty="0"/>
              <a:t>(325) Ejecución en vía de apremio: Solamente contra el auto que no admita la vía de apremio y contra el que apruebe la liquidación.</a:t>
            </a:r>
          </a:p>
          <a:p>
            <a:r>
              <a:rPr lang="es-MX" dirty="0"/>
              <a:t>(334) Juicio Ejecutivo: únicamente el auto en que se deniegue el trámite a la ejecución, la sentencia y el auto que apruebe la liquidación.</a:t>
            </a:r>
          </a:p>
          <a:p>
            <a:endParaRPr lang="es-MX" dirty="0"/>
          </a:p>
          <a:p>
            <a:pPr lvl="1"/>
            <a:r>
              <a:rPr lang="es-MX" dirty="0"/>
              <a:t>Por ejemplo el (615) Auto que resuelve la nulidad en estos 5 casos</a:t>
            </a:r>
          </a:p>
          <a:p>
            <a:endParaRPr lang="es-MX" dirty="0"/>
          </a:p>
          <a:p>
            <a:pPr lvl="1"/>
            <a:r>
              <a:rPr lang="es-MX" dirty="0"/>
              <a:t>67 LOJ enmienda del procedimiento -</a:t>
            </a:r>
            <a:r>
              <a:rPr lang="es-MX" i="1" dirty="0"/>
              <a:t>en toda clase de procesos-</a:t>
            </a:r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1263218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Gracias</a:t>
            </a: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2087816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Medios de impugnación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Medios de impugnación</a:t>
            </a:r>
          </a:p>
          <a:p>
            <a:pPr lvl="1"/>
            <a:r>
              <a:rPr lang="es-MX" dirty="0"/>
              <a:t>Derecho procesal mexicano</a:t>
            </a:r>
          </a:p>
          <a:p>
            <a:pPr lvl="2"/>
            <a:r>
              <a:rPr lang="es-MX" dirty="0"/>
              <a:t>Recursos</a:t>
            </a:r>
          </a:p>
          <a:p>
            <a:pPr lvl="2"/>
            <a:r>
              <a:rPr lang="es-MX" dirty="0"/>
              <a:t>Vías procesales para cuestionar decisiones judiciales (ej.: juicio ordinario posterior, plenario de posesión, guarda y custodia, pensiones alimenticias.)</a:t>
            </a:r>
          </a:p>
          <a:p>
            <a:r>
              <a:rPr lang="es-MX" dirty="0"/>
              <a:t>Medios de impugnación de decisiones judiciales</a:t>
            </a:r>
          </a:p>
          <a:p>
            <a:pPr lvl="1"/>
            <a:r>
              <a:rPr lang="es-MX" dirty="0"/>
              <a:t>Derecho procesal sudamericano</a:t>
            </a:r>
          </a:p>
          <a:p>
            <a:pPr lvl="1"/>
            <a:r>
              <a:rPr lang="es-MX" dirty="0"/>
              <a:t>Impugnación de resoluciones judiciales (Libro Sexto CPCYM)</a:t>
            </a: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462889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Diferencia entre remedios y recursos</a:t>
            </a:r>
            <a:br>
              <a:rPr lang="es-MX" dirty="0"/>
            </a:br>
            <a:r>
              <a:rPr lang="es-MX" i="1" dirty="0" err="1"/>
              <a:t>recursos</a:t>
            </a:r>
            <a:r>
              <a:rPr lang="es-MX" i="1" dirty="0"/>
              <a:t> en general 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Remedios</a:t>
            </a:r>
          </a:p>
          <a:p>
            <a:pPr lvl="1"/>
            <a:r>
              <a:rPr lang="es-MX" dirty="0"/>
              <a:t>Carácter horizontal</a:t>
            </a:r>
          </a:p>
          <a:p>
            <a:pPr lvl="1"/>
            <a:r>
              <a:rPr lang="es-MX" dirty="0"/>
              <a:t>Decisiones de forma -</a:t>
            </a:r>
            <a:r>
              <a:rPr lang="es-MX" i="1" dirty="0"/>
              <a:t>in </a:t>
            </a:r>
            <a:r>
              <a:rPr lang="es-MX" i="1" dirty="0" err="1"/>
              <a:t>procedendo</a:t>
            </a:r>
            <a:r>
              <a:rPr lang="es-MX" dirty="0"/>
              <a:t>-</a:t>
            </a:r>
          </a:p>
          <a:p>
            <a:r>
              <a:rPr lang="es-MX" dirty="0"/>
              <a:t>Recursos (verdaderos)</a:t>
            </a:r>
          </a:p>
          <a:p>
            <a:pPr lvl="1"/>
            <a:r>
              <a:rPr lang="es-MX" dirty="0"/>
              <a:t>Carácter horizontal</a:t>
            </a:r>
          </a:p>
          <a:p>
            <a:pPr lvl="1"/>
            <a:r>
              <a:rPr lang="es-MX" dirty="0"/>
              <a:t>Decisiones de fondo -</a:t>
            </a:r>
            <a:r>
              <a:rPr lang="es-MX" i="1" dirty="0"/>
              <a:t>in </a:t>
            </a:r>
            <a:r>
              <a:rPr lang="es-MX" i="1" dirty="0" err="1"/>
              <a:t>iudicando</a:t>
            </a:r>
            <a:r>
              <a:rPr lang="es-MX" dirty="0"/>
              <a:t>-</a:t>
            </a:r>
            <a:endParaRPr lang="es-GT" dirty="0"/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0783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Género y especie de los Actos de un Tribunal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s-GT" dirty="0"/>
              <a:t>Actos del Tribunal</a:t>
            </a:r>
            <a:endParaRPr lang="es-GT" sz="2000" dirty="0"/>
          </a:p>
          <a:p>
            <a:pPr marL="457200" lvl="1" indent="0">
              <a:buNone/>
            </a:pPr>
            <a:r>
              <a:rPr lang="es-GT" dirty="0"/>
              <a:t>1.1 Resoluciones</a:t>
            </a:r>
            <a:endParaRPr lang="es-GT" sz="1800" dirty="0"/>
          </a:p>
          <a:p>
            <a:pPr marL="914400" lvl="2" indent="0">
              <a:buNone/>
            </a:pPr>
            <a:r>
              <a:rPr lang="es-GT" dirty="0"/>
              <a:t>1.1.1 Decretos (providencias)</a:t>
            </a:r>
            <a:endParaRPr lang="es-GT" sz="1600" dirty="0"/>
          </a:p>
          <a:p>
            <a:pPr marL="914400" lvl="2" indent="0">
              <a:buNone/>
            </a:pPr>
            <a:r>
              <a:rPr lang="es-GT" dirty="0"/>
              <a:t>1.1.2 Autos</a:t>
            </a:r>
            <a:endParaRPr lang="es-GT" sz="1600" dirty="0"/>
          </a:p>
          <a:p>
            <a:pPr marL="914400" lvl="2" indent="0">
              <a:buNone/>
            </a:pPr>
            <a:r>
              <a:rPr lang="es-GT" dirty="0"/>
              <a:t>1.1.3 Sentencias</a:t>
            </a:r>
            <a:endParaRPr lang="es-GT" sz="1600" dirty="0"/>
          </a:p>
          <a:p>
            <a:pPr marL="457200" lvl="1" indent="0">
              <a:buNone/>
            </a:pPr>
            <a:r>
              <a:rPr lang="es-GT" dirty="0"/>
              <a:t>1.2 Actos jurisdiccionales no contenidos en una resolución</a:t>
            </a:r>
            <a:endParaRPr lang="es-GT" sz="1800" dirty="0"/>
          </a:p>
          <a:p>
            <a:pPr marL="914400" lvl="2" indent="0">
              <a:buNone/>
            </a:pPr>
            <a:r>
              <a:rPr lang="es-GT" dirty="0"/>
              <a:t>1.2.1 Actos de comunicación -notificaciones-</a:t>
            </a:r>
            <a:endParaRPr lang="es-GT" sz="1600" dirty="0"/>
          </a:p>
          <a:p>
            <a:pPr marL="914400" lvl="2" indent="0">
              <a:buNone/>
            </a:pPr>
            <a:r>
              <a:rPr lang="es-GT" dirty="0"/>
              <a:t>1.2.3 Decisiones para conducir una diligencia judicial</a:t>
            </a:r>
            <a:endParaRPr lang="es-GT" sz="1600" dirty="0"/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65830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Diferencia entre decretos y autos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GT" dirty="0"/>
              <a:t>«En ese orden de ideas, cabe mencionar que este Tribunal, respecto a la diferencia entre un decreto y un auto sostuvo que: “</a:t>
            </a:r>
            <a:r>
              <a:rPr lang="es-GT" i="1" dirty="0"/>
              <a:t>el rasgo característico que diferencia al auto con el decreto -resolución de mero trámite- lo constituye el hecho de que el contenido de la primera -auto- de las resoluciones judiciales mencionadas entraña en sí una labor de examen lógico por parte del funcionario judicial, concerniente a la particular gestión que conoce y decide en ese momento, y que escapa a la simple determinación de que uno de los pasos del procedimiento -integrado en el trámite del proceso respectivo-.</a:t>
            </a:r>
            <a:r>
              <a:rPr lang="es-GT" dirty="0"/>
              <a:t>”» 2010. 51-2010 (Corte de Constitucionalidad -Guatemala-, 20 de agosto)</a:t>
            </a:r>
          </a:p>
        </p:txBody>
      </p:sp>
    </p:spTree>
    <p:extLst>
      <p:ext uri="{BB962C8B-B14F-4D97-AF65-F5344CB8AC3E}">
        <p14:creationId xmlns:p14="http://schemas.microsoft.com/office/powerpoint/2010/main" val="785154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Procesos de Conocimiento</a:t>
            </a:r>
            <a:br>
              <a:rPr lang="es-MX" dirty="0"/>
            </a:br>
            <a:r>
              <a:rPr lang="es-MX" dirty="0"/>
              <a:t>-para remedios-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Juicio Ordinario</a:t>
            </a:r>
          </a:p>
          <a:p>
            <a:r>
              <a:rPr lang="es-MX" dirty="0"/>
              <a:t>Juicio Sumario</a:t>
            </a:r>
          </a:p>
          <a:p>
            <a:r>
              <a:rPr lang="es-MX" dirty="0"/>
              <a:t>Juicio Oral</a:t>
            </a:r>
          </a:p>
          <a:p>
            <a:pPr lvl="1"/>
            <a:r>
              <a:rPr lang="es-MX" dirty="0"/>
              <a:t>Revocatoria</a:t>
            </a:r>
          </a:p>
          <a:p>
            <a:pPr lvl="2"/>
            <a:r>
              <a:rPr lang="es-MX" dirty="0"/>
              <a:t>Primera resolución -da trámite- constituye un </a:t>
            </a:r>
            <a:r>
              <a:rPr lang="es-MX" u="sng" dirty="0"/>
              <a:t>decreto.</a:t>
            </a:r>
          </a:p>
          <a:p>
            <a:pPr lvl="2"/>
            <a:r>
              <a:rPr lang="es-MX" dirty="0"/>
              <a:t>Abren a prueba, señalan día y hora para la vista, admiten medios de prueba.</a:t>
            </a:r>
          </a:p>
          <a:p>
            <a:pPr lvl="3"/>
            <a:r>
              <a:rPr lang="es-MX" dirty="0"/>
              <a:t>2016. 3168-2016 (Corte de Constitucionalidad -Guatemala-, 16 de noviembre)</a:t>
            </a:r>
          </a:p>
          <a:p>
            <a:pPr marL="1371600" lvl="3" indent="0">
              <a:buNone/>
            </a:pP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4239909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Procesos de Ejecución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Ejecución en la Vía de Apremio</a:t>
            </a:r>
          </a:p>
          <a:p>
            <a:r>
              <a:rPr lang="es-MX" dirty="0"/>
              <a:t>Juicio Ejecutivo (acción cambiaria, ejecuciones especiales, etc.)</a:t>
            </a:r>
          </a:p>
          <a:p>
            <a:pPr lvl="1"/>
            <a:r>
              <a:rPr lang="es-MX" dirty="0"/>
              <a:t>Primera resolución -califica el título ejecutivo, mandamiento de ejecución, embargo-</a:t>
            </a:r>
          </a:p>
          <a:p>
            <a:pPr lvl="2"/>
            <a:r>
              <a:rPr lang="es-MX" dirty="0"/>
              <a:t>Si deniega el trámite -apelación-</a:t>
            </a:r>
          </a:p>
          <a:p>
            <a:pPr lvl="2"/>
            <a:r>
              <a:rPr lang="es-MX" dirty="0"/>
              <a:t>Si le da trámite -nulidad-</a:t>
            </a:r>
          </a:p>
          <a:p>
            <a:pPr lvl="3"/>
            <a:r>
              <a:rPr lang="es-GT" dirty="0"/>
              <a:t>2022. 4220-2022 (Corte de Constitucionalidad -Guatemala-, 21 de noviembre).</a:t>
            </a:r>
          </a:p>
        </p:txBody>
      </p:sp>
    </p:spTree>
    <p:extLst>
      <p:ext uri="{BB962C8B-B14F-4D97-AF65-F5344CB8AC3E}">
        <p14:creationId xmlns:p14="http://schemas.microsoft.com/office/powerpoint/2010/main" val="2215305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Revocatoria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  <a:p>
            <a:endParaRPr lang="es-MX" dirty="0"/>
          </a:p>
          <a:p>
            <a:r>
              <a:rPr lang="es-MX" dirty="0"/>
              <a:t>Viable sólo en contra de decretos</a:t>
            </a: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786731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Reposición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Viable en contra de autos (no decretos, no sentencias)</a:t>
            </a:r>
          </a:p>
          <a:p>
            <a:r>
              <a:rPr lang="es-MX" dirty="0"/>
              <a:t>Dicho auto debe ser originario</a:t>
            </a:r>
          </a:p>
          <a:p>
            <a:pPr lvl="1"/>
            <a:r>
              <a:rPr lang="es-MX" dirty="0"/>
              <a:t>Ejemplo: recusación, excepción privilegiada planteada en la sala.</a:t>
            </a: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866005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807</Words>
  <Application>Microsoft Office PowerPoint</Application>
  <PresentationFormat>Panorámica</PresentationFormat>
  <Paragraphs>85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Orgánico</vt:lpstr>
      <vt:lpstr>Los Recursos en el Proceso Civil, como control de decisiones judiciales</vt:lpstr>
      <vt:lpstr>Medios de impugnación</vt:lpstr>
      <vt:lpstr>Diferencia entre remedios y recursos recursos en general </vt:lpstr>
      <vt:lpstr>Género y especie de los Actos de un Tribunal</vt:lpstr>
      <vt:lpstr>Diferencia entre decretos y autos</vt:lpstr>
      <vt:lpstr>Procesos de Conocimiento -para remedios-</vt:lpstr>
      <vt:lpstr>Procesos de Ejecución</vt:lpstr>
      <vt:lpstr>Revocatoria</vt:lpstr>
      <vt:lpstr>Reposición</vt:lpstr>
      <vt:lpstr>Nulidad</vt:lpstr>
      <vt:lpstr>Aclaración y ampliación -oportuna invocación puede viabilizar casación de forma-</vt:lpstr>
      <vt:lpstr>Reconsideración del apremio (art. 182 Ley del Organismo Judicial)</vt:lpstr>
      <vt:lpstr>Recursos: Apelación </vt:lpstr>
      <vt:lpstr>Restricción de la Apelación</vt:lpstr>
      <vt:lpstr>Gracias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Recursos en el Proceso Civil, como control de decisiones judiciales</dc:title>
  <dc:creator>Alonzo De La Roca, Pablo Ruben</dc:creator>
  <cp:lastModifiedBy>Alba Lorena Alonzo Ortiz</cp:lastModifiedBy>
  <cp:revision>11</cp:revision>
  <dcterms:created xsi:type="dcterms:W3CDTF">2026-07-22T16:59:11Z</dcterms:created>
  <dcterms:modified xsi:type="dcterms:W3CDTF">2026-07-25T14:06:13Z</dcterms:modified>
</cp:coreProperties>
</file>