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65"/>
    <p:restoredTop sz="84091"/>
  </p:normalViewPr>
  <p:slideViewPr>
    <p:cSldViewPr snapToGrid="0" snapToObjects="1">
      <p:cViewPr>
        <p:scale>
          <a:sx n="73" d="100"/>
          <a:sy n="73" d="100"/>
        </p:scale>
        <p:origin x="2168" y="4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1813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Buenos días a todos. Es un honor cerrar esta Jornada Preparatoria del XXXV Encuentro Panamericano de Derecho Procesal, en el camino hacia las Bodas de Oro del Instituto, que celebraremos en Panamá este septiembre.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segundo ángulo es el derecho de contradicción, y aquí la pregunta es muy concreta, se las planteo directamente: ¿cómo se contradice una decisión que está apoyada, en algún tramo, en un algoritmo?
Si la parte desconoce los datos con los que se entrenó el sistema, desconoce sus criterios internos de ponderación, desconoce sus sesgos — no hay contradicción efectiva posible. Hay, como mucho, una contradicción de fachada: la parte puede presentar un escrito, puede alegar, puede recurrir — pero está impugnando una sombra, no la razón real de la decisión.
Y esto conecta de manera directa con lo que discutimos hoy mismo, en el primer panel de esta jornada, sobre los recursos como mecanismo de control de las decisiones judiciales. Un recurso presupone, como condición de posibilidad, que existe algo inteligible que impugnar. Si el fundamento real de una decisión queda encerrado en una caja negra propietaria, todo el edificio de los recursos —que ustedes discutieron esta mañana con tanto detalle— pierde parte de su sentido práctico.
No exagero al decir "caja negra." La mayoría de los sistemas comerciales de inteligencia artificial que hoy se ofrecen a despachos judiciales en la región no publican sus criterios de ponderación interna, y ni siquiera sus propios desarrolladores pueden explicar, paso por paso, por qué el sistema llegó a una conclusión y no a otra. Eso no es un defecto pasajero que la próxima versión del software va a corregir. Es una característica estructural de este tipo de tecnología, y el derecho procesal tiene que diseñarse asumiendo que esa opacidad va a seguir ahí.</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tercer ángulo es la igualdad entre las partes, y quiero que se hagan, en silencio, una pregunta incómoda: ¿qué pasa si solo una de las partes en el proceso tiene acceso real a herramientas de inteligencia artificial?
Ya conocemos, y hemos litigado durante décadas, las desigualdades económicas y las desigualdades de representación letrada. Lo que estoy proponiéndoles hoy es que hay una capa adicional, todavía sin nombre en nuestra doctrina regional: la desigualdad tecnológica. El litigante institucional —un banco, una aseguradora, el propio Estado— con un sistema entrenado sobre miles de casos anteriores, frente al litigante individual, que llega con su abogado y sus propios recursos, sin ninguna de esas herramientas.
Esa desigualdad no sustituye a las anteriores, ni las reemplaza, ni las vuelve obsoletas — se suma a ellas, en el mismo expediente, sobre la misma parte, muchas veces la parte más débil.
Y hay algo más inquietante todavía, que quiero dejarles como pregunta abierta, porque no tengo una respuesta cerrada: ¿qué ocurre cuando ambas partes usan inteligencia artificial, pero una usa un sistema entrenado con mil sentencias y la otra con un millón? La igualdad procesal, tal como la conocemos, asume que las diferencias de recursos entre las partes son visibles y, hasta cierto punto, corregibles por el juez. Una diferencia de escala en el entrenamiento de un algoritmo no es visible para nadie, ni siquiera para el juez que valora la prueba que cada parte presenta.</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cuarto ángulo es la independencia judicial, y aquí quiero contarles algo que ya no es hipótesis de cátedra: ya ocurrió, en un tribunal constitucional de nuestra propia región, hace apenas un año.
La Corte Constitucional de Colombia resolvió, en la Sentencia T-323 de 2024, un caso de tutela en el que un juez de segunda instancia había usado ChatGPT para ampliar los argumentos de su decisión sobre los derechos de una persona con trastorno del espectro autista. La Corte mantuvo válido el fallo — pero por una razón muy precisa, que les pido que retengan porque es, quizás, la idea más útil de toda esta charla para su práctica diaria: el juez formuló primero su tesis, identificó las normas aplicables y resolvió el caso, y solo después consultó la herramienta para complementar la redacción. Decidir primero, consultar después — ese orden, y únicamente ese orden, fue lo que salvó la sentencia de la nulidad.
La Corte colombiana sí encontró fallas, eso también hay que decirlo, en los deberes de transparencia: el juez no explicó con suficiente detalle el alcance de su consulta, ni verificó del todo lo que la herramienta le había devuelto. Y fijó un estándar que, con otro vocabulario, es exactamente la misma reserva humana que les vengo proponiendo esta mañana: la inteligencia artificial no puede sustituir, dice la Corte colombiana, "el razonamiento lógico y humano que es competencia de cada juez para interpretar los hechos, valorar las pruebas, motivar y adoptar la decisión."
Y hay una prueba sencilla, casi de bolsillo, para saber si una sentencia respeta esa reserva humana, y se la debemos al procesalista mexicano Jean Claude Tron Petit: si le preguntáramos al juez, cara a cara, en una conversación, por qué decidió así — ¿podría explicarlo con sus propias palabras? Un juez que solo puede remitirse vagamente a "la jurisprudencia de esta Corte," sin poder decir qué precedente concreto encaja y por qué, no supera esa prueba — use o no herramientas de inteligencia artificial para llegar hasta ahí. El problema, muchas veces, es la pereza argumentativa que la máquina puede volver más cómoda, no la máquina en sí.
La inteligencia artificial asiste, no sustituye. La tentación de usarla como atajo frente a la sobrecarga es real —todos en esta sala la sentimos, y quien diga que no, no ha estado un viernes por la tarde con cien expedientes pendientes—. Pero el acto jurisdiccional es indelegable. Y conviene recordarlo con toda la claridad posible: "eficiente" y "legítimo" no son sinónimos, y nunca lo han sido.
Ferrajoli lo dijo, mucho antes de que existiera esta discusión sobre inteligencia artificial, con una frase que hoy resulta casi profética: la responsabilidad judicial es personal e indelegable. No institucional, no compartida con un proveedor de software, no diluida entre el juez y la herramienta que consultó. Personal. De ese juez, con nombre y apellido, que firma esa sentencia concreta. Y una responsabilidad que es personal e indelegable no puede depender, en su núcleo, de un proceso que el propio juez no puede explicar cara a cara si se lo preguntan.</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Después de once minutos hablando de límites y de riesgos, sería injusto —y también inexacto— quedarnos únicamente ahí.
Hay usos donde la inteligencia artificial aporta de verdad al proceso judicial, y quiero decirlo con la misma claridad y el mismo entusiasmo con que hablé de sus límites, porque negar esto sería tan deshonesto como negar los riesgos.
Ayuda, y mucho, en la gestión judicial y en la organización del expediente — ordenar, indexar, priorizar, tareas que consumen horas de personal técnico calificado para funciones que no exigen ese nivel de calificación. Ayuda en la búsqueda jurisprudencial y en detectar líneas doctrinales que a un equipo humano le tomaría semanas identificar entre miles de sentencias. Ayuda en la elaboración de borradores preliminares —nunca de la decisión final, lo repito una vez más porque es la línea que no se puede cruzar—. Ayuda en traducción y en servicios plurilingües, algo que conecta directamente con lo que se discutió esta mañana sobre el rol de los traductores en los procesos penales con partes que no hablan español. Ayuda en la anonimización de datos sensibles, tarea mecánica y propensa al error humano cuando se hace a mano, expediente por expediente. Y ayuda, quizás donde más falta hace en nuestros países, en el acceso ciudadano a la justicia: orientación sobre requisitos formales, apoyo en la redacción de acciones básicas para quien no tiene, y no va a tener nunca, un abogado.
Ninguno de estos usos compromete la reserva humana que he defendido durante los últimos once minutos. Todos ellos son, precisamente, lo que llamé al inicio funciones instrumentales: delegables sin que el proceso pierda un ápice de su identidad ni de su legitimidad.
Y quiero decir algo más, porque me parece importante viniendo de alguien que trabaja todos los días en una Corte de Constitucionalidad: estos usos no son un lujo que solo pueden darse los tribunales de países con presupuestos generosos. Son, para nuestros sistemas de justicia latinoamericanos —con la mora que todos conocemos, con los recursos que todos sabemos limitados— una oportunidad concreta de aliviar exactamente la presión que, sin estas herramientas, empuja a los jueces hacia el atajo que critiqué hace unos minutos: la plantilla, la fórmula repetida, la motivación aparente. Usada bien, la inteligencia artificial no compite con la reserva humana. La protege, al liberar tiempo del juez para que lo dedique a lo único que nadie más puede hacer por él: decidir y justificar esa decisión.
Y quiero que noten algo: esta lista no es corta. Es una lista larga, de usos reales, presentes, que ya están cambiando la forma en que trabajamos en los juzgados y en los tribunales de nuestra región. El problema, entonces, nunca fue la herramienta en sí misma. El problema —el único problema real que esta charla quiere dejarles— es no distinguir con precisión dónde termina el trabajo legítimo de la herramienta y dónde empieza, indelegable, la jurisdicción.</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 para que esa distinción no quede en el terreno de la buena voluntad, ni dependa del criterio individual de cada juez, propongo cinco principios concretos de integración responsable — algo así como una hoja de ruta para los tribunales, no solo una advertencia académica.
Primero, supervisión humana obligatoria. La inteligencia artificial como auxiliar técnico en cada expediente, nunca como fuente de la decisión. Esto tiene que quedar escrito en protocolos, no solo entendido tácitamente.
Segundo, explicabilidad mínima exigible. Que quede registrado, en el propio expediente, qué tarea concreta realizó el sistema y sobre qué información — de modo que, si algún día se cuestiona, exista algo que revisar.
Tercero, auditoría periódica de los algoritmos con impacto en derechos fundamentales, incluidos los mismos sistemas que hoy usamos para clasificar, priorizar o resumir expedientes. Auditoría real, no un formulario que se firma una vez al año.
Cuarto, capacitación de jueces, letrados y personal técnico. La alfabetización en inteligencia artificial no puede seguir siendo un curso optativo de fin de semana. Tiene que ser una exigencia de cada tribunal, porque sin ella, el primer principio —la supervisión humana obligatoria— se vuelve un requisito de papel, vacío de contenido real.
Y quinto, desarrollo de herramientas propias, que eviten que nuestros sistemas de justicia terminen dependiendo, de manera opaca y sin ningún control público, de proveedores privados que ni siquiera están sujetos a nuestra jurisdicción.
Estos cinco principios no son una lista de restricciones que frenan el progreso, como alguno podría pensar. Son, exactamente al revés, la forma concreta en que la tecnología puede entrar al proceso judicial sin llevarse consigo, por el camino, las garantías que lo legitiman.
Ninguno de estos cinco principios exige una reforma legislativa previa, y quiero subrayar esto porque a veces esperamos al legislador para resolver problemas que ya podemos resolver nosotros mismos. Un tribunal puede empezar mañana mismo a exigir el registro de qué tareas realizó un sistema en cada expediente. Puede empezar mañana mismo a capacitar a su personal. La reserva humana de la decisión jurisdiccional no necesita una ley nueva para protegerse — necesita que las instituciones que ya existen decidan aplicarla con la misma disciplina con que aplican cualquier otra garantía procesal.</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Voy a cerrar con cuatro ideas. Se las voy a decir despacio, porque son, en el fondo, toda la charla resumida.
(pausa)
Primero: la inteligencia artificial no sustituye al proceso.
(pausa breve)
Segundo: el proceso adversarial sigue descansando sobre el contradictorio —y ese contradictorio exige que las partes puedan confrontar el funcionamiento de una herramienta, no solamente su resultado final.
(pausa breve)
Tercero: la decisión jurisdiccional solo es legítima cuando el juez conserva el control intelectual de la motivación. Esa es, en una sola frase, toda la reserva humana de la que les hablé estos veinticinco minutos.
(pausa breve)
Cuarto, y último: el futuro no consiste en escoger entre jueces o inteligencia artificial —esa es una falsa disyuntiva, y quien la plantea así ya perdió el argumento—. Consiste en construir una justicia donde la tecnología fortalezca las garantías procesales que a todos nosotros, en este auditorio, nos ha costado generaciones construir — y que nunca las debilite.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(pausa, mirar a la sala)
Quiero cerrar, entonces, con la frase que resume todo el argumento de esta mañana:
"La reserva humana de la decisión jurisdiccional no es una resistencia al cambio tecnológico; es la condición sin la cual ese cambio deja de ser justicia."</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Muchas gracias.
Nota de entrega: los 5 minutos de preguntas quedan fuera del texto a propósito — no los guionices, esa parte funciona mejor respondiendo desde el dominio del tema que desde un libreto memorizado.</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Hoy discutimos impugnaciones civiles. Discutimos prueba penal. Discutimos el proceso acusatorio y el proceso adversarial. Cuatro temas distintos, cuatro paneles distintos — pero si los miramos con un poco de distancia, los cuatro comparten una misma pregunta de fondo, que es la que quiero dejarles antes de hablar de inteligencia artificial: ¿qué es lo que legitima una decisión judicial?
Déjenme responder primero por descarte, porque a veces es más fácil ver una cosa por lo que no es.
No es la velocidad con que se resuelve un expediente. Una sentencia dictada en dos días no es, por eso, más legítima que una dictada en dos meses. No es tampoco el volumen de jurisprudencia citada — hay resoluciones que citan veinte precedentes y no dicen nada, y hay sentencias breves que resuelven con precisión quirúrgica. Y no es, como vamos a ver hoy con algún detalle, quién — o qué — la redacta materialmente.
Lo que legitima una decisión judicial es haber sido producto de un proceso que respeta las garantías constitucionales: el contradictorio, la motivación, la imparcialidad del juez. Ese es el criterio — no hay otro.</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 es exactamente ahí, en esa pregunta sobre la legitimidad, donde entra la inteligencia artificial en esta charla. No me </a:t>
            </a:r>
            <a:r>
              <a:rPr lang="en-US" dirty="0" err="1"/>
              <a:t>como</a:t>
            </a:r>
            <a:r>
              <a:rPr lang="en-US" dirty="0"/>
              <a:t> fenómeno tecnológico — no vengo a hablarles de modelos de lenguaje ni de arquitecturas de redes neuronales, para eso hay otros foros. La traigo como problema de teoría del proceso, que es el terreno que a todos nosotros nos compete.
Porque la pregunta que de verdad importa no es si la inteligencia artificial puede escribir un texto con forma de sentencia. Cualquiera que la haya usado sabe que puede. La pregunta que importa es otra, más incómoda: si una sentencia escrita, en todo o en parte, por un sistema automatizado, puede seguir siendo una sentencia legítima.
Para responder eso con seriedad — y no con entusiasmo ni con pánico, que son las dos reacciones más comunes frente a este tema — necesito que salgamos de aquí con la misma imagen clara de qué es, y qué no es, la inteligencia artificial cuando entra a un expediente judicial.
Y quiero advertirles algo desde ya, para que nadie espere de mí lo que esta charla no va a ofrecer: no vengo a decirles que la inteligencia artificial es una amenaza que hay que contener, ni vengo a decirles que es una herramienta neutral que resolverá la mora judicial de nuestros países. Ambas posturas —el pánico y el entusiasmo— comparten el mismo defecto: no distinguen. Y distinguir, con precisión de jurista, es exactamente lo que vamos a hacer en los próximos veintitrés minutos.</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Voy a dar una definición deliberadamente no técnica, porque no me interesa que salgamos de este auditorio hablando de algoritmos. Me interesa que salgamos con un criterio jurídico que les sirva la próxima vez que un colega les diga "esto ya lo escribió la inteligencia artificial."
Por inteligencia artificial entiendo, para efectos de esta charla, sistemas que procesan grandes volúmenes de información para identificar patrones, resumir contenido o asistir en tareas analíticas. Nada más exótico que eso.
Bajo esa definición, hoy estos sistemas ya hacen cosas útiles — y considerables — dentro de un expediente judicial, y quiero nombrarlas una por una porque es importante que no salgamos de aquí pensando que vengo a satanizar la herramienta.</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Buscan precedentes y jurisprudencia relevante en segundos, donde antes un oficial pasaba días revisando compendios. Resumen expedientes de mil páginas en minutos, sin cansancio y sin perder el hilo entre el folio doscientos y el folio ochocientos. Clasifican y organizan volúmenes documentales que, en un juzgado con la carga que todos conocemos, de otro modo se acumularían sin criterio. Detectan contradicciones entre resoluciones que a un equipo humano le tomaría semanas cruzar manualmente. Y pueden proponer borradores preliminares de una resolución — siempre, y subrayo esto con todo el peso que merece, sujetos a la revisión final del juez.</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Eso es lo que sí hacen, y lo hacen bien, y lo van a hacer cada vez mejor. Ahora quiero ser igual de preciso sobre lo que no hacen, porque ahí es donde empieza el problema que nos convoca hoy.
No ponderan, no interpretan y no deciden — eso sigue siendo del juez. Y sobre todo, no comprenden el conflicto humano que hay detrás del expediente que están procesando. Un sistema no sabe lo que significa para una familia perder la custodia de un menor, ni lo que significa para un trabajador que le nieguen una pensión después de treinta años de servicio. Procesa texto, pero no pesa lo que ese texto significa para una vida concreta.
Quiero que se queden con una imagen concreta, porque las ideas abstractas se olvidan y las imágenes se quedan. Piensen en un sistema que puede reducir un expediente de cuatrocientas páginas a un resumen de cuatro párrafos. Eso es extraordinario, y lo van a usar cada vez más, con toda razón. Pero ese resumen de cuatro párrafos — no es una sentencia. No sustituye la operación intelectual que separa un resumen de un fallo: ponderar razones, decidir el caso, justificar esa decisión frente a las partes que la van a leer, la van a discutir, y tal vez la van a impugnar.
La inteligencia artificial reorganiza información que ya existe, pero no emite juicio sobre ella. Y ese límite — que suena casi obvio dicho así, en abstracto — es exactamente el que se vuelve difícil de sostener en la práctica, bajo presión de tiempo, con miles de expedientes represados. Y es el límite que quiero que tengamos en mente para la parte central de esta charla.
Piénsenlo con otra imagen, más cercana a lo que todos hemos vivido: un pasante brillante también puede resumir un expediente, detectar una contradicción entre dos resoluciones, o incluso proponer un borrador de considerando. Nadie discute que esas tareas sean delegables — de hecho, las delegamos todos los días, y el proceso no pierde nada de legitimidad por eso. Lo que ese mismo pasante no puede hacer es firmar la sentencia en nombre del juez, ni decidir por él qué prueba resulta más creíble entre dos versiones contradictorias. La inteligencia artificial, en ese sentido, no es distinta de ese pasante brillante: puede ser extraordinariamente útil en el primer conjunto de tareas, y no tiene ninguna autoridad para entrar al segundo.
Porque si aceptamos esta distinción — funciones instrumentales, que son delegables sin que el proceso pierda su identidad, frente a funciones constitutivas de la decisión, de las que depende que un fallo pueda llamarse, en sentido estricto, jurisdiccional — entonces la pregunta que de verdad importa no es "qué tan buena es la inteligencia artificial." La pregunta correcta, la que nos debería quitar el sueño como procesalistas, es esta: ¿cuáles de esas funciones pueden delegarse, y cuáles no pueden delegarse nunca?</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Quiero proponerles un nombre para ese límite, porque nombrar las cosas con precisión es el primer trabajo del jurista — y porque un límite sin nombre termina disolviéndose en la práctica.
Llamo reserva humana de la decisión jurisdiccional al conjunto de funciones procesales que, por afectar directamente la legitimidad del ejercicio de la jurisdicción, no pueden delegarse íntegramente a sistemas de inteligencia artificial: la valoración de la prueba, la motivación, la ponderación y la decisión final.
Esa es la tesis de esta charla, y quiero que se las lleven exactamente en estos términos. Todo lo que sigue —once minutos, lo sé, pido su paciencia— es defenderla desde cuatro ángulos distintos, cuatro garantías que ya conocemos de memoria, pero que hoy tienen que pensarse de nuevo frente a esta tecnología.</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primer ángulo, y el más importante, es la motivación.
Si el juez no puede explicar, con sus propias razones, por qué decidió de una manera y no de otra, la sentencia pierde legitimidad — sin importar cuán "correcta" resulte ser esa decisión en el resultado. Esto es contraintuitivo para quien viene de fuera del derecho: importa más el cómo se llegó, que el que se haya llegado bien.
Hay una distinción que quiero traer aquí, del filósofo del derecho finlandés Aulis Aarnio, porque es exactamente la herramienta conceptual que necesitamos para este problema. Aarnio separa el contexto de descubrimiento — los criterios causales, psicológicos, incluso intuitivos, que llevan a un juez a encontrar una respuesta — del contexto de justificación, donde lo que cuenta ya no es la causa que produjo la idea, sino la razón que, según las reglas aceptadas por la comunidad jurídica, sirve de base justificatoria de la interpretación.
Un sistema de inteligencia artificial que correlaciona hechos con resultados opera enteramente en el contexto de descubrimiento. Es, en el vocabulario de Aarnio, una fuente de información — no una fuente de razonamiento. Puede señalarle al juez qué solución es estadísticamente probable. Lo que no puede ofrecer es la razón que el derecho exige como justificación. Y un juez que recibe esa sugerencia y redacta, después, un texto que aparenta justificarla — no ha justificado nada. Ha vestido de razón lo que era, en el fondo, una correlación.</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Esto no es una preocupación importada de un seminario europeo, ni una hipótesis mía. Nuestra propia Corte de Constitucionalidad ya lo dijo, con toda claridad, en el expediente 1157-2020. Quiero leérselos textualmente, porque vale la pena escucharlo con esas palabras exactas, tal como están en la sentencia:
"La fundamentación o motivación es un proceso de causalidad lógica, que sirve de enlace para demostrar que unos hechos inicialmente presuntos han sido realmente realizados, y que conduce necesariamente a la solución del caso concreto... también como garantía del justiciable de que la decisión asumida no ha sido adoptada de manera arbitraria."
Causalidad lógica, no apariencia de causalidad — eso es exactamente lo que un sistema automatizado no puede proveer por sí solo, por más fluido que sea el texto que produce. Puede simular la forma de una motivación, pero no puede producir su contenido. Y nuestra propia Corte, sin haber pensado nunca en inteligencia artificial cuando escribió esa sentencia, ya nos dio el estándar para distinguir una cosa de la otra.
Y no es una idea aislada, dicha una sola vez y olvidada. La Corte la ha repetido, con matices distintos, en 2016 y en 2019 — siempre insistiendo en que el juez debe exponer, de forma concreta, las razones particulares que tuvo en cuenta para resolver como resolvió, y no una fórmula genérica que serviría, con los nombres cambiados, para cualquier otro expediente. Ese último punto —la fórmula genérica que serviría para cualquier otro caso— es, precisamente, el riesgo que un sistema automatizado, mal usado, puede multiplicar en escala y en velocidad.</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0F19"/>
        </a:solidFill>
        <a:effectLst/>
      </p:bgPr>
    </p:bg>
    <p:spTree>
      <p:nvGrpSpPr>
        <p:cNvPr id="1" name=""/>
        <p:cNvGrpSpPr/>
        <p:nvPr/>
      </p:nvGrpSpPr>
      <p:grpSpPr>
        <a:xfrm>
          <a:off x="0" y="0"/>
          <a:ext cx="0" cy="0"/>
          <a:chOff x="0" y="0"/>
          <a:chExt cx="0" cy="0"/>
        </a:xfrm>
      </p:grpSpPr>
      <p:sp>
        <p:nvSpPr>
          <p:cNvPr id="2" name="Text 0"/>
          <p:cNvSpPr/>
          <p:nvPr/>
        </p:nvSpPr>
        <p:spPr>
          <a:xfrm>
            <a:off x="822960" y="1188720"/>
            <a:ext cx="10515600" cy="548640"/>
          </a:xfrm>
          <a:prstGeom prst="rect">
            <a:avLst/>
          </a:prstGeom>
          <a:noFill/>
          <a:ln/>
        </p:spPr>
        <p:txBody>
          <a:bodyPr wrap="square" lIns="0" tIns="0" rIns="0" bIns="0" rtlCol="0" anchor="ctr"/>
          <a:lstStyle/>
          <a:p>
            <a:pPr marL="0" indent="0" algn="l">
              <a:buNone/>
            </a:pPr>
            <a:r>
              <a:rPr lang="en-US" sz="1300" b="1" kern="0" spc="150" dirty="0">
                <a:solidFill>
                  <a:srgbClr val="D1A954"/>
                </a:solidFill>
                <a:latin typeface="Calibri" pitchFamily="34" charset="0"/>
                <a:ea typeface="Calibri" pitchFamily="34" charset="-122"/>
                <a:cs typeface="Calibri" pitchFamily="34" charset="-120"/>
              </a:rPr>
              <a:t>JORNADA PREPARATORIA · XXXV ENCUENTRO PANAMERICANO DE DERECHO PROCESAL</a:t>
            </a:r>
            <a:endParaRPr lang="en-US" sz="1300" dirty="0"/>
          </a:p>
        </p:txBody>
      </p:sp>
      <p:sp>
        <p:nvSpPr>
          <p:cNvPr id="3" name="Text 1"/>
          <p:cNvSpPr/>
          <p:nvPr/>
        </p:nvSpPr>
        <p:spPr>
          <a:xfrm>
            <a:off x="822960" y="1828800"/>
            <a:ext cx="10515600" cy="1920240"/>
          </a:xfrm>
          <a:prstGeom prst="rect">
            <a:avLst/>
          </a:prstGeom>
          <a:noFill/>
          <a:ln/>
        </p:spPr>
        <p:txBody>
          <a:bodyPr wrap="square" lIns="0" tIns="0" rIns="0" bIns="0" rtlCol="0" anchor="ctr"/>
          <a:lstStyle/>
          <a:p>
            <a:pPr marL="0" indent="0" algn="l">
              <a:lnSpc>
                <a:spcPct val="105000"/>
              </a:lnSpc>
              <a:buNone/>
            </a:pPr>
            <a:r>
              <a:rPr lang="en-US" sz="4600" b="1" dirty="0">
                <a:solidFill>
                  <a:srgbClr val="F5F6F8"/>
                </a:solidFill>
                <a:latin typeface="Cambria" pitchFamily="34" charset="0"/>
                <a:ea typeface="Cambria" pitchFamily="34" charset="-122"/>
                <a:cs typeface="Cambria" pitchFamily="34" charset="-120"/>
              </a:rPr>
              <a:t>Inteligencia artificial</a:t>
            </a:r>
            <a:endParaRPr lang="en-US" sz="4600" dirty="0"/>
          </a:p>
          <a:p>
            <a:pPr marL="0" indent="0" algn="l">
              <a:lnSpc>
                <a:spcPct val="105000"/>
              </a:lnSpc>
              <a:buNone/>
            </a:pPr>
            <a:r>
              <a:rPr lang="en-US" sz="4600" b="1" dirty="0">
                <a:solidFill>
                  <a:srgbClr val="F5F6F8"/>
                </a:solidFill>
                <a:latin typeface="Cambria" pitchFamily="34" charset="0"/>
                <a:ea typeface="Cambria" pitchFamily="34" charset="-122"/>
                <a:cs typeface="Cambria" pitchFamily="34" charset="-120"/>
              </a:rPr>
              <a:t>y proceso judicial</a:t>
            </a:r>
            <a:endParaRPr lang="en-US" sz="4600" dirty="0"/>
          </a:p>
        </p:txBody>
      </p:sp>
      <p:sp>
        <p:nvSpPr>
          <p:cNvPr id="4" name="Text 2"/>
          <p:cNvSpPr/>
          <p:nvPr/>
        </p:nvSpPr>
        <p:spPr>
          <a:xfrm>
            <a:off x="822960" y="3703320"/>
            <a:ext cx="10515600" cy="548640"/>
          </a:xfrm>
          <a:prstGeom prst="rect">
            <a:avLst/>
          </a:prstGeom>
          <a:noFill/>
          <a:ln/>
        </p:spPr>
        <p:txBody>
          <a:bodyPr wrap="square" lIns="0" tIns="0" rIns="0" bIns="0" rtlCol="0" anchor="ctr"/>
          <a:lstStyle/>
          <a:p>
            <a:pPr marL="0" indent="0" algn="l">
              <a:buNone/>
            </a:pPr>
            <a:r>
              <a:rPr lang="en-US" sz="2400" i="1" dirty="0">
                <a:solidFill>
                  <a:srgbClr val="AAB2C5"/>
                </a:solidFill>
                <a:latin typeface="Cambria" pitchFamily="34" charset="0"/>
                <a:ea typeface="Cambria" pitchFamily="34" charset="-122"/>
                <a:cs typeface="Cambria" pitchFamily="34" charset="-120"/>
              </a:rPr>
              <a:t>La reserva humana de la decisión jurisdiccional</a:t>
            </a:r>
            <a:endParaRPr lang="en-US" sz="2400" dirty="0"/>
          </a:p>
        </p:txBody>
      </p:sp>
      <p:sp>
        <p:nvSpPr>
          <p:cNvPr id="5" name="Text 3"/>
          <p:cNvSpPr/>
          <p:nvPr/>
        </p:nvSpPr>
        <p:spPr>
          <a:xfrm>
            <a:off x="822960" y="4709160"/>
            <a:ext cx="10515600" cy="822960"/>
          </a:xfrm>
          <a:prstGeom prst="rect">
            <a:avLst/>
          </a:prstGeom>
          <a:noFill/>
          <a:ln/>
        </p:spPr>
        <p:txBody>
          <a:bodyPr wrap="square" lIns="0" tIns="0" rIns="0" bIns="0" rtlCol="0" anchor="ctr"/>
          <a:lstStyle/>
          <a:p>
            <a:pPr marL="0" indent="0" algn="ctr">
              <a:lnSpc>
                <a:spcPct val="130000"/>
              </a:lnSpc>
              <a:buNone/>
            </a:pPr>
            <a:r>
              <a:rPr lang="en-US" sz="1600" b="1" dirty="0">
                <a:solidFill>
                  <a:srgbClr val="F5F6F8"/>
                </a:solidFill>
                <a:latin typeface="Calibri" pitchFamily="34" charset="0"/>
                <a:ea typeface="Calibri" pitchFamily="34" charset="-122"/>
                <a:cs typeface="Calibri" pitchFamily="34" charset="-120"/>
              </a:rPr>
              <a:t>Dr. Mauro Salvador Chacón Lemus
</a:t>
            </a:r>
            <a:r>
              <a:rPr lang="en-US" sz="1250" dirty="0">
                <a:solidFill>
                  <a:srgbClr val="AAB2C5"/>
                </a:solidFill>
                <a:latin typeface="Calibri" pitchFamily="34" charset="0"/>
                <a:ea typeface="Calibri" pitchFamily="34" charset="-122"/>
                <a:cs typeface="Calibri" pitchFamily="34" charset="-120"/>
              </a:rPr>
              <a:t>IPDP Guatemala</a:t>
            </a:r>
            <a:endParaRPr lang="en-US" sz="1600" dirty="0"/>
          </a:p>
        </p:txBody>
      </p:sp>
      <p:sp>
        <p:nvSpPr>
          <p:cNvPr id="6" name="Text 4"/>
          <p:cNvSpPr/>
          <p:nvPr/>
        </p:nvSpPr>
        <p:spPr>
          <a:xfrm>
            <a:off x="822960" y="6263640"/>
            <a:ext cx="5486400" cy="365760"/>
          </a:xfrm>
          <a:prstGeom prst="rect">
            <a:avLst/>
          </a:prstGeom>
          <a:noFill/>
          <a:ln/>
        </p:spPr>
        <p:txBody>
          <a:bodyPr wrap="square" lIns="0" tIns="0" rIns="0" bIns="0" rtlCol="0" anchor="ctr"/>
          <a:lstStyle/>
          <a:p>
            <a:pPr marL="0" indent="0">
              <a:buNone/>
            </a:pPr>
            <a:r>
              <a:rPr lang="en-US" sz="1100" dirty="0">
                <a:solidFill>
                  <a:srgbClr val="8A7440"/>
                </a:solidFill>
                <a:latin typeface="Calibri" pitchFamily="34" charset="0"/>
                <a:ea typeface="Calibri" pitchFamily="34" charset="-122"/>
                <a:cs typeface="Calibri" pitchFamily="34" charset="-120"/>
              </a:rPr>
              <a:t>Conferencia de cierre</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B0F19"/>
        </a:solidFill>
        <a:effectLst/>
      </p:bgPr>
    </p:bg>
    <p:spTree>
      <p:nvGrpSpPr>
        <p:cNvPr id="1" name=""/>
        <p:cNvGrpSpPr/>
        <p:nvPr/>
      </p:nvGrpSpPr>
      <p:grpSpPr>
        <a:xfrm>
          <a:off x="0" y="0"/>
          <a:ext cx="0" cy="0"/>
          <a:chOff x="0" y="0"/>
          <a:chExt cx="0" cy="0"/>
        </a:xfrm>
      </p:grpSpPr>
      <p:sp>
        <p:nvSpPr>
          <p:cNvPr id="2" name="Text 0"/>
          <p:cNvSpPr/>
          <p:nvPr/>
        </p:nvSpPr>
        <p:spPr>
          <a:xfrm>
            <a:off x="640080" y="502920"/>
            <a:ext cx="10972800" cy="457200"/>
          </a:xfrm>
          <a:prstGeom prst="rect">
            <a:avLst/>
          </a:prstGeom>
          <a:noFill/>
          <a:ln/>
        </p:spPr>
        <p:txBody>
          <a:bodyPr wrap="square" lIns="0" tIns="0" rIns="0" bIns="0" rtlCol="0" anchor="ctr"/>
          <a:lstStyle/>
          <a:p>
            <a:pPr marL="0" indent="0" algn="l">
              <a:buNone/>
            </a:pPr>
            <a:r>
              <a:rPr lang="en-US" sz="1500" b="1" kern="0" spc="200" dirty="0">
                <a:solidFill>
                  <a:srgbClr val="D1A954"/>
                </a:solidFill>
                <a:latin typeface="Calibri" pitchFamily="34" charset="0"/>
                <a:ea typeface="Calibri" pitchFamily="34" charset="-122"/>
                <a:cs typeface="Calibri" pitchFamily="34" charset="-120"/>
              </a:rPr>
              <a:t>2. DERECHO DE CONTRADICCIÓN</a:t>
            </a:r>
            <a:endParaRPr lang="en-US" sz="1500" dirty="0"/>
          </a:p>
        </p:txBody>
      </p:sp>
      <p:sp>
        <p:nvSpPr>
          <p:cNvPr id="3" name="Text 1"/>
          <p:cNvSpPr/>
          <p:nvPr/>
        </p:nvSpPr>
        <p:spPr>
          <a:xfrm>
            <a:off x="640080" y="1097280"/>
            <a:ext cx="10607040" cy="1554480"/>
          </a:xfrm>
          <a:prstGeom prst="rect">
            <a:avLst/>
          </a:prstGeom>
          <a:noFill/>
          <a:ln/>
        </p:spPr>
        <p:txBody>
          <a:bodyPr wrap="square" lIns="0" tIns="0" rIns="0" bIns="0" rtlCol="0" anchor="ctr"/>
          <a:lstStyle/>
          <a:p>
            <a:pPr marL="0" indent="0">
              <a:lnSpc>
                <a:spcPct val="115000"/>
              </a:lnSpc>
              <a:buNone/>
            </a:pPr>
            <a:r>
              <a:rPr lang="en-US" sz="3200" b="1" dirty="0">
                <a:solidFill>
                  <a:srgbClr val="F5F6F8"/>
                </a:solidFill>
                <a:latin typeface="Cambria" pitchFamily="34" charset="0"/>
                <a:ea typeface="Cambria" pitchFamily="34" charset="-122"/>
                <a:cs typeface="Cambria" pitchFamily="34" charset="-120"/>
              </a:rPr>
              <a:t>¿Cómo se contradice una decisión apoyada en un algoritmo?</a:t>
            </a:r>
            <a:endParaRPr lang="en-US" sz="3200" dirty="0"/>
          </a:p>
        </p:txBody>
      </p:sp>
      <p:sp>
        <p:nvSpPr>
          <p:cNvPr id="4" name="Text 2"/>
          <p:cNvSpPr/>
          <p:nvPr/>
        </p:nvSpPr>
        <p:spPr>
          <a:xfrm>
            <a:off x="640080" y="2743200"/>
            <a:ext cx="9966960" cy="1828800"/>
          </a:xfrm>
          <a:prstGeom prst="rect">
            <a:avLst/>
          </a:prstGeom>
          <a:noFill/>
          <a:ln/>
        </p:spPr>
        <p:txBody>
          <a:bodyPr wrap="square" lIns="0" tIns="0" rIns="0" bIns="0" rtlCol="0" anchor="ctr"/>
          <a:lstStyle/>
          <a:p>
            <a:pPr marL="0" indent="0">
              <a:lnSpc>
                <a:spcPct val="135000"/>
              </a:lnSpc>
              <a:buNone/>
            </a:pPr>
            <a:r>
              <a:rPr lang="en-US" sz="2200" dirty="0">
                <a:solidFill>
                  <a:srgbClr val="AAB2C5"/>
                </a:solidFill>
                <a:latin typeface="Calibri" pitchFamily="34" charset="0"/>
                <a:ea typeface="Calibri" pitchFamily="34" charset="-122"/>
                <a:cs typeface="Calibri" pitchFamily="34" charset="-120"/>
              </a:rPr>
              <a:t>Si la parte desconoce los datos de entrenamiento, los criterios de ponderación interna o los sesgos del sistema, </a:t>
            </a:r>
            <a:r>
              <a:rPr lang="en-US" sz="2200" b="1" dirty="0">
                <a:solidFill>
                  <a:srgbClr val="D1A954"/>
                </a:solidFill>
                <a:latin typeface="Calibri" pitchFamily="34" charset="0"/>
                <a:ea typeface="Calibri" pitchFamily="34" charset="-122"/>
                <a:cs typeface="Calibri" pitchFamily="34" charset="-120"/>
              </a:rPr>
              <a:t>no hay contradicción efectiva posible.</a:t>
            </a:r>
            <a:endParaRPr lang="en-US" sz="2200" dirty="0"/>
          </a:p>
        </p:txBody>
      </p:sp>
      <p:sp>
        <p:nvSpPr>
          <p:cNvPr id="5" name="Text 3"/>
          <p:cNvSpPr/>
          <p:nvPr/>
        </p:nvSpPr>
        <p:spPr>
          <a:xfrm>
            <a:off x="548640" y="6446520"/>
            <a:ext cx="6400800" cy="320040"/>
          </a:xfrm>
          <a:prstGeom prst="rect">
            <a:avLst/>
          </a:prstGeom>
          <a:noFill/>
          <a:ln/>
        </p:spPr>
        <p:txBody>
          <a:bodyPr wrap="square" lIns="0" tIns="0" rIns="0" bIns="0" rtlCol="0" anchor="ctr"/>
          <a:lstStyle/>
          <a:p>
            <a:pPr marL="0" indent="0" algn="l">
              <a:buNone/>
            </a:pPr>
            <a:r>
              <a:rPr lang="en-US" sz="1100" dirty="0">
                <a:solidFill>
                  <a:srgbClr val="AAB2C5"/>
                </a:solidFill>
                <a:latin typeface="Calibri" pitchFamily="34" charset="0"/>
                <a:ea typeface="Calibri" pitchFamily="34" charset="-122"/>
                <a:cs typeface="Calibri" pitchFamily="34" charset="-120"/>
              </a:rPr>
              <a:t>Reserva humana</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B0F19"/>
        </a:solidFill>
        <a:effectLst/>
      </p:bgPr>
    </p:bg>
    <p:spTree>
      <p:nvGrpSpPr>
        <p:cNvPr id="1" name=""/>
        <p:cNvGrpSpPr/>
        <p:nvPr/>
      </p:nvGrpSpPr>
      <p:grpSpPr>
        <a:xfrm>
          <a:off x="0" y="0"/>
          <a:ext cx="0" cy="0"/>
          <a:chOff x="0" y="0"/>
          <a:chExt cx="0" cy="0"/>
        </a:xfrm>
      </p:grpSpPr>
      <p:sp>
        <p:nvSpPr>
          <p:cNvPr id="2" name="Text 0"/>
          <p:cNvSpPr/>
          <p:nvPr/>
        </p:nvSpPr>
        <p:spPr>
          <a:xfrm>
            <a:off x="640080" y="502920"/>
            <a:ext cx="10972800" cy="457200"/>
          </a:xfrm>
          <a:prstGeom prst="rect">
            <a:avLst/>
          </a:prstGeom>
          <a:noFill/>
          <a:ln/>
        </p:spPr>
        <p:txBody>
          <a:bodyPr wrap="square" lIns="0" tIns="0" rIns="0" bIns="0" rtlCol="0" anchor="ctr"/>
          <a:lstStyle/>
          <a:p>
            <a:pPr marL="0" indent="0" algn="l">
              <a:buNone/>
            </a:pPr>
            <a:r>
              <a:rPr lang="en-US" sz="1500" b="1" kern="0" spc="200" dirty="0">
                <a:solidFill>
                  <a:srgbClr val="D1A954"/>
                </a:solidFill>
                <a:latin typeface="Calibri" pitchFamily="34" charset="0"/>
                <a:ea typeface="Calibri" pitchFamily="34" charset="-122"/>
                <a:cs typeface="Calibri" pitchFamily="34" charset="-120"/>
              </a:rPr>
              <a:t>3. IGUALDAD PROCESAL</a:t>
            </a:r>
            <a:endParaRPr lang="en-US" sz="1500" dirty="0"/>
          </a:p>
        </p:txBody>
      </p:sp>
      <p:sp>
        <p:nvSpPr>
          <p:cNvPr id="3" name="Text 1"/>
          <p:cNvSpPr/>
          <p:nvPr/>
        </p:nvSpPr>
        <p:spPr>
          <a:xfrm>
            <a:off x="640080" y="1097280"/>
            <a:ext cx="10607040" cy="1554480"/>
          </a:xfrm>
          <a:prstGeom prst="rect">
            <a:avLst/>
          </a:prstGeom>
          <a:noFill/>
          <a:ln/>
        </p:spPr>
        <p:txBody>
          <a:bodyPr wrap="square" lIns="0" tIns="0" rIns="0" bIns="0" rtlCol="0" anchor="ctr"/>
          <a:lstStyle/>
          <a:p>
            <a:pPr marL="0" indent="0">
              <a:lnSpc>
                <a:spcPct val="115000"/>
              </a:lnSpc>
              <a:buNone/>
            </a:pPr>
            <a:r>
              <a:rPr lang="en-US" sz="3200" b="1" dirty="0">
                <a:solidFill>
                  <a:srgbClr val="F5F6F8"/>
                </a:solidFill>
                <a:latin typeface="Cambria" pitchFamily="34" charset="0"/>
                <a:ea typeface="Cambria" pitchFamily="34" charset="-122"/>
                <a:cs typeface="Cambria" pitchFamily="34" charset="-120"/>
              </a:rPr>
              <a:t>¿Qué ocurre si solo una parte tiene acceso a herramientas de IA?</a:t>
            </a:r>
            <a:endParaRPr lang="en-US" sz="3200" dirty="0"/>
          </a:p>
        </p:txBody>
      </p:sp>
      <p:sp>
        <p:nvSpPr>
          <p:cNvPr id="4" name="Text 2"/>
          <p:cNvSpPr/>
          <p:nvPr/>
        </p:nvSpPr>
        <p:spPr>
          <a:xfrm>
            <a:off x="640080" y="2743200"/>
            <a:ext cx="9966960" cy="1280160"/>
          </a:xfrm>
          <a:prstGeom prst="rect">
            <a:avLst/>
          </a:prstGeom>
          <a:noFill/>
          <a:ln/>
        </p:spPr>
        <p:txBody>
          <a:bodyPr wrap="square" lIns="0" tIns="0" rIns="0" bIns="0" rtlCol="0" anchor="ctr"/>
          <a:lstStyle/>
          <a:p>
            <a:pPr marL="0" indent="0">
              <a:lnSpc>
                <a:spcPct val="135000"/>
              </a:lnSpc>
              <a:buNone/>
            </a:pPr>
            <a:r>
              <a:rPr lang="en-US" sz="2200" dirty="0">
                <a:solidFill>
                  <a:srgbClr val="AAB2C5"/>
                </a:solidFill>
                <a:latin typeface="Calibri" pitchFamily="34" charset="0"/>
                <a:ea typeface="Calibri" pitchFamily="34" charset="-122"/>
                <a:cs typeface="Calibri" pitchFamily="34" charset="-120"/>
              </a:rPr>
              <a:t>Una nueva forma de desigualdad: ya no solo económica o de representación letrada, también </a:t>
            </a:r>
            <a:r>
              <a:rPr lang="en-US" sz="2200" b="1" dirty="0">
                <a:solidFill>
                  <a:srgbClr val="D1A954"/>
                </a:solidFill>
                <a:latin typeface="Calibri" pitchFamily="34" charset="0"/>
                <a:ea typeface="Calibri" pitchFamily="34" charset="-122"/>
                <a:cs typeface="Calibri" pitchFamily="34" charset="-120"/>
              </a:rPr>
              <a:t>tecnológica.</a:t>
            </a:r>
            <a:endParaRPr lang="en-US" sz="2200" dirty="0"/>
          </a:p>
        </p:txBody>
      </p:sp>
      <p:sp>
        <p:nvSpPr>
          <p:cNvPr id="5" name="Text 3"/>
          <p:cNvSpPr/>
          <p:nvPr/>
        </p:nvSpPr>
        <p:spPr>
          <a:xfrm>
            <a:off x="548640" y="6446520"/>
            <a:ext cx="6400800" cy="320040"/>
          </a:xfrm>
          <a:prstGeom prst="rect">
            <a:avLst/>
          </a:prstGeom>
          <a:noFill/>
          <a:ln/>
        </p:spPr>
        <p:txBody>
          <a:bodyPr wrap="square" lIns="0" tIns="0" rIns="0" bIns="0" rtlCol="0" anchor="ctr"/>
          <a:lstStyle/>
          <a:p>
            <a:pPr marL="0" indent="0" algn="l">
              <a:buNone/>
            </a:pPr>
            <a:r>
              <a:rPr lang="en-US" sz="1100" dirty="0">
                <a:solidFill>
                  <a:srgbClr val="AAB2C5"/>
                </a:solidFill>
                <a:latin typeface="Calibri" pitchFamily="34" charset="0"/>
                <a:ea typeface="Calibri" pitchFamily="34" charset="-122"/>
                <a:cs typeface="Calibri" pitchFamily="34" charset="-120"/>
              </a:rPr>
              <a:t>Reserva humana</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B0F19"/>
        </a:solidFill>
        <a:effectLst/>
      </p:bgPr>
    </p:bg>
    <p:spTree>
      <p:nvGrpSpPr>
        <p:cNvPr id="1" name=""/>
        <p:cNvGrpSpPr/>
        <p:nvPr/>
      </p:nvGrpSpPr>
      <p:grpSpPr>
        <a:xfrm>
          <a:off x="0" y="0"/>
          <a:ext cx="0" cy="0"/>
          <a:chOff x="0" y="0"/>
          <a:chExt cx="0" cy="0"/>
        </a:xfrm>
      </p:grpSpPr>
      <p:sp>
        <p:nvSpPr>
          <p:cNvPr id="2" name="Text 0"/>
          <p:cNvSpPr/>
          <p:nvPr/>
        </p:nvSpPr>
        <p:spPr>
          <a:xfrm>
            <a:off x="640080" y="502920"/>
            <a:ext cx="10972800" cy="457200"/>
          </a:xfrm>
          <a:prstGeom prst="rect">
            <a:avLst/>
          </a:prstGeom>
          <a:noFill/>
          <a:ln/>
        </p:spPr>
        <p:txBody>
          <a:bodyPr wrap="square" lIns="0" tIns="0" rIns="0" bIns="0" rtlCol="0" anchor="ctr"/>
          <a:lstStyle/>
          <a:p>
            <a:pPr marL="0" indent="0" algn="l">
              <a:buNone/>
            </a:pPr>
            <a:r>
              <a:rPr lang="en-US" sz="1500" b="1" kern="0" spc="200" dirty="0">
                <a:solidFill>
                  <a:srgbClr val="D1A954"/>
                </a:solidFill>
                <a:latin typeface="Calibri" pitchFamily="34" charset="0"/>
                <a:ea typeface="Calibri" pitchFamily="34" charset="-122"/>
                <a:cs typeface="Calibri" pitchFamily="34" charset="-120"/>
              </a:rPr>
              <a:t>4. INDEPENDENCIA JUDICIAL</a:t>
            </a:r>
            <a:endParaRPr lang="en-US" sz="1500" dirty="0"/>
          </a:p>
        </p:txBody>
      </p:sp>
      <p:sp>
        <p:nvSpPr>
          <p:cNvPr id="3" name="Text 1"/>
          <p:cNvSpPr/>
          <p:nvPr/>
        </p:nvSpPr>
        <p:spPr>
          <a:xfrm>
            <a:off x="640080" y="1097280"/>
            <a:ext cx="10607040" cy="1005840"/>
          </a:xfrm>
          <a:prstGeom prst="rect">
            <a:avLst/>
          </a:prstGeom>
          <a:noFill/>
          <a:ln/>
        </p:spPr>
        <p:txBody>
          <a:bodyPr wrap="square" lIns="0" tIns="0" rIns="0" bIns="0" rtlCol="0" anchor="ctr"/>
          <a:lstStyle/>
          <a:p>
            <a:pPr marL="0" indent="0">
              <a:buNone/>
            </a:pPr>
            <a:r>
              <a:rPr lang="en-US" sz="3600" b="1" dirty="0">
                <a:solidFill>
                  <a:srgbClr val="F5F6F8"/>
                </a:solidFill>
                <a:latin typeface="Cambria" pitchFamily="34" charset="0"/>
                <a:ea typeface="Cambria" pitchFamily="34" charset="-122"/>
                <a:cs typeface="Cambria" pitchFamily="34" charset="-120"/>
              </a:rPr>
              <a:t>La IA asiste; no sustituye</a:t>
            </a:r>
            <a:endParaRPr lang="en-US" sz="3600" dirty="0"/>
          </a:p>
        </p:txBody>
      </p:sp>
      <p:sp>
        <p:nvSpPr>
          <p:cNvPr id="4" name="Text 2"/>
          <p:cNvSpPr/>
          <p:nvPr/>
        </p:nvSpPr>
        <p:spPr>
          <a:xfrm>
            <a:off x="640080" y="2286000"/>
            <a:ext cx="9966960" cy="2011680"/>
          </a:xfrm>
          <a:prstGeom prst="rect">
            <a:avLst/>
          </a:prstGeom>
          <a:noFill/>
          <a:ln/>
        </p:spPr>
        <p:txBody>
          <a:bodyPr wrap="square" lIns="0" tIns="0" rIns="0" bIns="0" rtlCol="0" anchor="ctr"/>
          <a:lstStyle/>
          <a:p>
            <a:pPr marL="0" indent="0">
              <a:lnSpc>
                <a:spcPct val="135000"/>
              </a:lnSpc>
              <a:buNone/>
            </a:pPr>
            <a:r>
              <a:rPr lang="en-US" sz="2200" dirty="0">
                <a:solidFill>
                  <a:srgbClr val="AAB2C5"/>
                </a:solidFill>
                <a:latin typeface="Calibri" pitchFamily="34" charset="0"/>
                <a:ea typeface="Calibri" pitchFamily="34" charset="-122"/>
                <a:cs typeface="Calibri" pitchFamily="34" charset="-120"/>
              </a:rPr>
              <a:t>La tentación institucional es real: usar la IA como atajo frente a la sobrecarga. Pero el acto jurisdiccional es indelegable — </a:t>
            </a:r>
            <a:r>
              <a:rPr lang="en-US" sz="2200" b="1" dirty="0">
                <a:solidFill>
                  <a:srgbClr val="D1A954"/>
                </a:solidFill>
                <a:latin typeface="Calibri" pitchFamily="34" charset="0"/>
                <a:ea typeface="Calibri" pitchFamily="34" charset="-122"/>
                <a:cs typeface="Calibri" pitchFamily="34" charset="-120"/>
              </a:rPr>
              <a:t>“eficiente” y “legítimo” no son sinónimos.</a:t>
            </a:r>
            <a:endParaRPr lang="en-US" sz="2200" dirty="0"/>
          </a:p>
        </p:txBody>
      </p:sp>
      <p:sp>
        <p:nvSpPr>
          <p:cNvPr id="5" name="Text 3"/>
          <p:cNvSpPr/>
          <p:nvPr/>
        </p:nvSpPr>
        <p:spPr>
          <a:xfrm>
            <a:off x="548640" y="6446520"/>
            <a:ext cx="6400800" cy="320040"/>
          </a:xfrm>
          <a:prstGeom prst="rect">
            <a:avLst/>
          </a:prstGeom>
          <a:noFill/>
          <a:ln/>
        </p:spPr>
        <p:txBody>
          <a:bodyPr wrap="square" lIns="0" tIns="0" rIns="0" bIns="0" rtlCol="0" anchor="ctr"/>
          <a:lstStyle/>
          <a:p>
            <a:pPr marL="0" indent="0" algn="l">
              <a:buNone/>
            </a:pPr>
            <a:r>
              <a:rPr lang="en-US" sz="1100" dirty="0">
                <a:solidFill>
                  <a:srgbClr val="AAB2C5"/>
                </a:solidFill>
                <a:latin typeface="Calibri" pitchFamily="34" charset="0"/>
                <a:ea typeface="Calibri" pitchFamily="34" charset="-122"/>
                <a:cs typeface="Calibri" pitchFamily="34" charset="-120"/>
              </a:rPr>
              <a:t>Reserva humana</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B0F19"/>
        </a:solidFill>
        <a:effectLst/>
      </p:bgPr>
    </p:bg>
    <p:spTree>
      <p:nvGrpSpPr>
        <p:cNvPr id="1" name=""/>
        <p:cNvGrpSpPr/>
        <p:nvPr/>
      </p:nvGrpSpPr>
      <p:grpSpPr>
        <a:xfrm>
          <a:off x="0" y="0"/>
          <a:ext cx="0" cy="0"/>
          <a:chOff x="0" y="0"/>
          <a:chExt cx="0" cy="0"/>
        </a:xfrm>
      </p:grpSpPr>
      <p:sp>
        <p:nvSpPr>
          <p:cNvPr id="2" name="Text 0"/>
          <p:cNvSpPr/>
          <p:nvPr/>
        </p:nvSpPr>
        <p:spPr>
          <a:xfrm>
            <a:off x="640080" y="502920"/>
            <a:ext cx="10972800" cy="457200"/>
          </a:xfrm>
          <a:prstGeom prst="rect">
            <a:avLst/>
          </a:prstGeom>
          <a:noFill/>
          <a:ln/>
        </p:spPr>
        <p:txBody>
          <a:bodyPr wrap="square" lIns="0" tIns="0" rIns="0" bIns="0" rtlCol="0" anchor="ctr"/>
          <a:lstStyle/>
          <a:p>
            <a:pPr marL="0" indent="0" algn="l">
              <a:buNone/>
            </a:pPr>
            <a:r>
              <a:rPr lang="en-US" sz="1500" b="1" kern="0" spc="200" dirty="0">
                <a:solidFill>
                  <a:srgbClr val="D1A954"/>
                </a:solidFill>
                <a:latin typeface="Calibri" pitchFamily="34" charset="0"/>
                <a:ea typeface="Calibri" pitchFamily="34" charset="-122"/>
                <a:cs typeface="Calibri" pitchFamily="34" charset="-120"/>
              </a:rPr>
              <a:t>IV. DÓNDE SÍ AYUDA LA INTELIGENCIA ARTIFICIAL</a:t>
            </a:r>
            <a:endParaRPr lang="en-US" sz="1500" dirty="0"/>
          </a:p>
        </p:txBody>
      </p:sp>
      <p:sp>
        <p:nvSpPr>
          <p:cNvPr id="3" name="Shape 1"/>
          <p:cNvSpPr/>
          <p:nvPr/>
        </p:nvSpPr>
        <p:spPr>
          <a:xfrm>
            <a:off x="640080" y="1417320"/>
            <a:ext cx="3474720" cy="1737360"/>
          </a:xfrm>
          <a:prstGeom prst="roundRect">
            <a:avLst>
              <a:gd name="adj" fmla="val 4211"/>
            </a:avLst>
          </a:prstGeom>
          <a:solidFill>
            <a:srgbClr val="161D2E"/>
          </a:solidFill>
          <a:ln/>
        </p:spPr>
        <p:txBody>
          <a:bodyPr/>
          <a:lstStyle/>
          <a:p>
            <a:endParaRPr lang="es-GT"/>
          </a:p>
        </p:txBody>
      </p:sp>
      <p:sp>
        <p:nvSpPr>
          <p:cNvPr id="4" name="Text 2"/>
          <p:cNvSpPr/>
          <p:nvPr/>
        </p:nvSpPr>
        <p:spPr>
          <a:xfrm>
            <a:off x="868680" y="1600200"/>
            <a:ext cx="3017520" cy="1371600"/>
          </a:xfrm>
          <a:prstGeom prst="rect">
            <a:avLst/>
          </a:prstGeom>
          <a:noFill/>
          <a:ln/>
        </p:spPr>
        <p:txBody>
          <a:bodyPr wrap="square" lIns="0" tIns="0" rIns="0" bIns="0" rtlCol="0" anchor="ctr"/>
          <a:lstStyle/>
          <a:p>
            <a:pPr marL="0" indent="0">
              <a:lnSpc>
                <a:spcPct val="120000"/>
              </a:lnSpc>
              <a:buNone/>
            </a:pPr>
            <a:r>
              <a:rPr lang="en-US" sz="1700" b="1" dirty="0">
                <a:solidFill>
                  <a:srgbClr val="F5F6F8"/>
                </a:solidFill>
                <a:latin typeface="Calibri" pitchFamily="34" charset="0"/>
                <a:ea typeface="Calibri" pitchFamily="34" charset="-122"/>
                <a:cs typeface="Calibri" pitchFamily="34" charset="-120"/>
              </a:rPr>
              <a:t>Gestión judicial y organización del expediente</a:t>
            </a:r>
            <a:endParaRPr lang="en-US" sz="1700" dirty="0"/>
          </a:p>
        </p:txBody>
      </p:sp>
      <p:sp>
        <p:nvSpPr>
          <p:cNvPr id="5" name="Shape 3"/>
          <p:cNvSpPr/>
          <p:nvPr/>
        </p:nvSpPr>
        <p:spPr>
          <a:xfrm>
            <a:off x="4389120" y="1417320"/>
            <a:ext cx="3474720" cy="1737360"/>
          </a:xfrm>
          <a:prstGeom prst="roundRect">
            <a:avLst>
              <a:gd name="adj" fmla="val 4211"/>
            </a:avLst>
          </a:prstGeom>
          <a:solidFill>
            <a:srgbClr val="161D2E"/>
          </a:solidFill>
          <a:ln/>
        </p:spPr>
        <p:txBody>
          <a:bodyPr/>
          <a:lstStyle/>
          <a:p>
            <a:endParaRPr lang="es-GT"/>
          </a:p>
        </p:txBody>
      </p:sp>
      <p:sp>
        <p:nvSpPr>
          <p:cNvPr id="6" name="Text 4"/>
          <p:cNvSpPr/>
          <p:nvPr/>
        </p:nvSpPr>
        <p:spPr>
          <a:xfrm>
            <a:off x="4617720" y="1600200"/>
            <a:ext cx="3017520" cy="1371600"/>
          </a:xfrm>
          <a:prstGeom prst="rect">
            <a:avLst/>
          </a:prstGeom>
          <a:noFill/>
          <a:ln/>
        </p:spPr>
        <p:txBody>
          <a:bodyPr wrap="square" lIns="0" tIns="0" rIns="0" bIns="0" rtlCol="0" anchor="ctr"/>
          <a:lstStyle/>
          <a:p>
            <a:pPr marL="0" indent="0">
              <a:lnSpc>
                <a:spcPct val="120000"/>
              </a:lnSpc>
              <a:buNone/>
            </a:pPr>
            <a:r>
              <a:rPr lang="en-US" sz="1700" b="1" dirty="0">
                <a:solidFill>
                  <a:srgbClr val="F5F6F8"/>
                </a:solidFill>
                <a:latin typeface="Calibri" pitchFamily="34" charset="0"/>
                <a:ea typeface="Calibri" pitchFamily="34" charset="-122"/>
                <a:cs typeface="Calibri" pitchFamily="34" charset="-120"/>
              </a:rPr>
              <a:t>Búsqueda jurisprudencial y líneas doctrinales</a:t>
            </a:r>
            <a:endParaRPr lang="en-US" sz="1700" dirty="0"/>
          </a:p>
        </p:txBody>
      </p:sp>
      <p:sp>
        <p:nvSpPr>
          <p:cNvPr id="7" name="Shape 5"/>
          <p:cNvSpPr/>
          <p:nvPr/>
        </p:nvSpPr>
        <p:spPr>
          <a:xfrm>
            <a:off x="8138160" y="1417320"/>
            <a:ext cx="3474720" cy="1737360"/>
          </a:xfrm>
          <a:prstGeom prst="roundRect">
            <a:avLst>
              <a:gd name="adj" fmla="val 4211"/>
            </a:avLst>
          </a:prstGeom>
          <a:solidFill>
            <a:srgbClr val="161D2E"/>
          </a:solidFill>
          <a:ln/>
        </p:spPr>
        <p:txBody>
          <a:bodyPr/>
          <a:lstStyle/>
          <a:p>
            <a:endParaRPr lang="es-GT"/>
          </a:p>
        </p:txBody>
      </p:sp>
      <p:sp>
        <p:nvSpPr>
          <p:cNvPr id="8" name="Text 6"/>
          <p:cNvSpPr/>
          <p:nvPr/>
        </p:nvSpPr>
        <p:spPr>
          <a:xfrm>
            <a:off x="8366760" y="1600200"/>
            <a:ext cx="3017520" cy="1371600"/>
          </a:xfrm>
          <a:prstGeom prst="rect">
            <a:avLst/>
          </a:prstGeom>
          <a:noFill/>
          <a:ln/>
        </p:spPr>
        <p:txBody>
          <a:bodyPr wrap="square" lIns="0" tIns="0" rIns="0" bIns="0" rtlCol="0" anchor="ctr"/>
          <a:lstStyle/>
          <a:p>
            <a:pPr marL="0" indent="0">
              <a:lnSpc>
                <a:spcPct val="120000"/>
              </a:lnSpc>
              <a:buNone/>
            </a:pPr>
            <a:r>
              <a:rPr lang="en-US" sz="1700" b="1" dirty="0">
                <a:solidFill>
                  <a:srgbClr val="F5F6F8"/>
                </a:solidFill>
                <a:latin typeface="Calibri" pitchFamily="34" charset="0"/>
                <a:ea typeface="Calibri" pitchFamily="34" charset="-122"/>
                <a:cs typeface="Calibri" pitchFamily="34" charset="-120"/>
              </a:rPr>
              <a:t>Borradores preliminares — nunca la decisión final</a:t>
            </a:r>
            <a:endParaRPr lang="en-US" sz="1700" dirty="0"/>
          </a:p>
        </p:txBody>
      </p:sp>
      <p:sp>
        <p:nvSpPr>
          <p:cNvPr id="9" name="Shape 7"/>
          <p:cNvSpPr/>
          <p:nvPr/>
        </p:nvSpPr>
        <p:spPr>
          <a:xfrm>
            <a:off x="640080" y="3429000"/>
            <a:ext cx="3474720" cy="1737360"/>
          </a:xfrm>
          <a:prstGeom prst="roundRect">
            <a:avLst>
              <a:gd name="adj" fmla="val 4211"/>
            </a:avLst>
          </a:prstGeom>
          <a:solidFill>
            <a:srgbClr val="161D2E"/>
          </a:solidFill>
          <a:ln/>
        </p:spPr>
        <p:txBody>
          <a:bodyPr/>
          <a:lstStyle/>
          <a:p>
            <a:endParaRPr lang="es-GT"/>
          </a:p>
        </p:txBody>
      </p:sp>
      <p:sp>
        <p:nvSpPr>
          <p:cNvPr id="10" name="Text 8"/>
          <p:cNvSpPr/>
          <p:nvPr/>
        </p:nvSpPr>
        <p:spPr>
          <a:xfrm>
            <a:off x="868680" y="3611880"/>
            <a:ext cx="3017520" cy="1371600"/>
          </a:xfrm>
          <a:prstGeom prst="rect">
            <a:avLst/>
          </a:prstGeom>
          <a:noFill/>
          <a:ln/>
        </p:spPr>
        <p:txBody>
          <a:bodyPr wrap="square" lIns="0" tIns="0" rIns="0" bIns="0" rtlCol="0" anchor="ctr"/>
          <a:lstStyle/>
          <a:p>
            <a:pPr marL="0" indent="0">
              <a:lnSpc>
                <a:spcPct val="120000"/>
              </a:lnSpc>
              <a:buNone/>
            </a:pPr>
            <a:r>
              <a:rPr lang="en-US" sz="1700" b="1" dirty="0">
                <a:solidFill>
                  <a:srgbClr val="F5F6F8"/>
                </a:solidFill>
                <a:latin typeface="Calibri" pitchFamily="34" charset="0"/>
                <a:ea typeface="Calibri" pitchFamily="34" charset="-122"/>
                <a:cs typeface="Calibri" pitchFamily="34" charset="-120"/>
              </a:rPr>
              <a:t>Traducción y servicios plurilingües</a:t>
            </a:r>
            <a:endParaRPr lang="en-US" sz="1700" dirty="0"/>
          </a:p>
        </p:txBody>
      </p:sp>
      <p:sp>
        <p:nvSpPr>
          <p:cNvPr id="11" name="Shape 9"/>
          <p:cNvSpPr/>
          <p:nvPr/>
        </p:nvSpPr>
        <p:spPr>
          <a:xfrm>
            <a:off x="4389120" y="3429000"/>
            <a:ext cx="3474720" cy="1737360"/>
          </a:xfrm>
          <a:prstGeom prst="roundRect">
            <a:avLst>
              <a:gd name="adj" fmla="val 4211"/>
            </a:avLst>
          </a:prstGeom>
          <a:solidFill>
            <a:srgbClr val="161D2E"/>
          </a:solidFill>
          <a:ln/>
        </p:spPr>
        <p:txBody>
          <a:bodyPr/>
          <a:lstStyle/>
          <a:p>
            <a:endParaRPr lang="es-GT"/>
          </a:p>
        </p:txBody>
      </p:sp>
      <p:sp>
        <p:nvSpPr>
          <p:cNvPr id="12" name="Text 10"/>
          <p:cNvSpPr/>
          <p:nvPr/>
        </p:nvSpPr>
        <p:spPr>
          <a:xfrm>
            <a:off x="4617720" y="3611880"/>
            <a:ext cx="3017520" cy="1371600"/>
          </a:xfrm>
          <a:prstGeom prst="rect">
            <a:avLst/>
          </a:prstGeom>
          <a:noFill/>
          <a:ln/>
        </p:spPr>
        <p:txBody>
          <a:bodyPr wrap="square" lIns="0" tIns="0" rIns="0" bIns="0" rtlCol="0" anchor="ctr"/>
          <a:lstStyle/>
          <a:p>
            <a:pPr marL="0" indent="0">
              <a:lnSpc>
                <a:spcPct val="120000"/>
              </a:lnSpc>
              <a:buNone/>
            </a:pPr>
            <a:r>
              <a:rPr lang="en-US" sz="1700" b="1" dirty="0">
                <a:solidFill>
                  <a:srgbClr val="F5F6F8"/>
                </a:solidFill>
                <a:latin typeface="Calibri" pitchFamily="34" charset="0"/>
                <a:ea typeface="Calibri" pitchFamily="34" charset="-122"/>
                <a:cs typeface="Calibri" pitchFamily="34" charset="-120"/>
              </a:rPr>
              <a:t>Anonimización de datos sensibles</a:t>
            </a:r>
            <a:endParaRPr lang="en-US" sz="1700" dirty="0"/>
          </a:p>
        </p:txBody>
      </p:sp>
      <p:sp>
        <p:nvSpPr>
          <p:cNvPr id="13" name="Shape 11"/>
          <p:cNvSpPr/>
          <p:nvPr/>
        </p:nvSpPr>
        <p:spPr>
          <a:xfrm>
            <a:off x="8138160" y="3429000"/>
            <a:ext cx="3474720" cy="1737360"/>
          </a:xfrm>
          <a:prstGeom prst="roundRect">
            <a:avLst>
              <a:gd name="adj" fmla="val 4211"/>
            </a:avLst>
          </a:prstGeom>
          <a:solidFill>
            <a:srgbClr val="161D2E"/>
          </a:solidFill>
          <a:ln/>
        </p:spPr>
        <p:txBody>
          <a:bodyPr/>
          <a:lstStyle/>
          <a:p>
            <a:endParaRPr lang="es-GT"/>
          </a:p>
        </p:txBody>
      </p:sp>
      <p:sp>
        <p:nvSpPr>
          <p:cNvPr id="14" name="Text 12"/>
          <p:cNvSpPr/>
          <p:nvPr/>
        </p:nvSpPr>
        <p:spPr>
          <a:xfrm>
            <a:off x="8366760" y="3611880"/>
            <a:ext cx="3017520" cy="1371600"/>
          </a:xfrm>
          <a:prstGeom prst="rect">
            <a:avLst/>
          </a:prstGeom>
          <a:noFill/>
          <a:ln/>
        </p:spPr>
        <p:txBody>
          <a:bodyPr wrap="square" lIns="0" tIns="0" rIns="0" bIns="0" rtlCol="0" anchor="ctr"/>
          <a:lstStyle/>
          <a:p>
            <a:pPr marL="0" indent="0">
              <a:lnSpc>
                <a:spcPct val="120000"/>
              </a:lnSpc>
              <a:buNone/>
            </a:pPr>
            <a:r>
              <a:rPr lang="en-US" sz="1700" b="1" dirty="0">
                <a:solidFill>
                  <a:srgbClr val="F5F6F8"/>
                </a:solidFill>
                <a:latin typeface="Calibri" pitchFamily="34" charset="0"/>
                <a:ea typeface="Calibri" pitchFamily="34" charset="-122"/>
                <a:cs typeface="Calibri" pitchFamily="34" charset="-120"/>
              </a:rPr>
              <a:t>Orientación al acceso ciudadano</a:t>
            </a:r>
            <a:endParaRPr lang="en-US" sz="1700" dirty="0"/>
          </a:p>
        </p:txBody>
      </p:sp>
      <p:sp>
        <p:nvSpPr>
          <p:cNvPr id="15" name="Text 13"/>
          <p:cNvSpPr/>
          <p:nvPr/>
        </p:nvSpPr>
        <p:spPr>
          <a:xfrm>
            <a:off x="548640" y="6446520"/>
            <a:ext cx="6400800" cy="320040"/>
          </a:xfrm>
          <a:prstGeom prst="rect">
            <a:avLst/>
          </a:prstGeom>
          <a:noFill/>
          <a:ln/>
        </p:spPr>
        <p:txBody>
          <a:bodyPr wrap="square" lIns="0" tIns="0" rIns="0" bIns="0" rtlCol="0" anchor="ctr"/>
          <a:lstStyle/>
          <a:p>
            <a:pPr marL="0" indent="0" algn="l">
              <a:buNone/>
            </a:pPr>
            <a:r>
              <a:rPr lang="en-US" sz="1100" dirty="0">
                <a:solidFill>
                  <a:srgbClr val="AAB2C5"/>
                </a:solidFill>
                <a:latin typeface="Calibri" pitchFamily="34" charset="0"/>
                <a:ea typeface="Calibri" pitchFamily="34" charset="-122"/>
                <a:cs typeface="Calibri" pitchFamily="34" charset="-120"/>
              </a:rPr>
              <a:t>Dónde ayuda</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B0F19"/>
        </a:solidFill>
        <a:effectLst/>
      </p:bgPr>
    </p:bg>
    <p:spTree>
      <p:nvGrpSpPr>
        <p:cNvPr id="1" name=""/>
        <p:cNvGrpSpPr/>
        <p:nvPr/>
      </p:nvGrpSpPr>
      <p:grpSpPr>
        <a:xfrm>
          <a:off x="0" y="0"/>
          <a:ext cx="0" cy="0"/>
          <a:chOff x="0" y="0"/>
          <a:chExt cx="0" cy="0"/>
        </a:xfrm>
      </p:grpSpPr>
      <p:sp>
        <p:nvSpPr>
          <p:cNvPr id="2" name="Text 0"/>
          <p:cNvSpPr/>
          <p:nvPr/>
        </p:nvSpPr>
        <p:spPr>
          <a:xfrm>
            <a:off x="640080" y="502920"/>
            <a:ext cx="10972800" cy="457200"/>
          </a:xfrm>
          <a:prstGeom prst="rect">
            <a:avLst/>
          </a:prstGeom>
          <a:noFill/>
          <a:ln/>
        </p:spPr>
        <p:txBody>
          <a:bodyPr wrap="square" lIns="0" tIns="0" rIns="0" bIns="0" rtlCol="0" anchor="ctr"/>
          <a:lstStyle/>
          <a:p>
            <a:pPr marL="0" indent="0" algn="l">
              <a:buNone/>
            </a:pPr>
            <a:r>
              <a:rPr lang="en-US" sz="1500" b="1" kern="0" spc="200" dirty="0">
                <a:solidFill>
                  <a:srgbClr val="D1A954"/>
                </a:solidFill>
                <a:latin typeface="Calibri" pitchFamily="34" charset="0"/>
                <a:ea typeface="Calibri" pitchFamily="34" charset="-122"/>
                <a:cs typeface="Calibri" pitchFamily="34" charset="-120"/>
              </a:rPr>
              <a:t>V. PRINCIPIOS DE INTEGRACIÓN RESPONSABLE</a:t>
            </a:r>
            <a:endParaRPr lang="en-US" sz="1500" dirty="0"/>
          </a:p>
        </p:txBody>
      </p:sp>
      <p:sp>
        <p:nvSpPr>
          <p:cNvPr id="3" name="Shape 1"/>
          <p:cNvSpPr/>
          <p:nvPr/>
        </p:nvSpPr>
        <p:spPr>
          <a:xfrm>
            <a:off x="640080" y="1234440"/>
            <a:ext cx="420624" cy="420624"/>
          </a:xfrm>
          <a:prstGeom prst="ellipse">
            <a:avLst/>
          </a:prstGeom>
          <a:solidFill>
            <a:srgbClr val="D1A954"/>
          </a:solidFill>
          <a:ln/>
        </p:spPr>
        <p:txBody>
          <a:bodyPr/>
          <a:lstStyle/>
          <a:p>
            <a:endParaRPr lang="es-GT"/>
          </a:p>
        </p:txBody>
      </p:sp>
      <p:sp>
        <p:nvSpPr>
          <p:cNvPr id="4" name="Text 2"/>
          <p:cNvSpPr/>
          <p:nvPr/>
        </p:nvSpPr>
        <p:spPr>
          <a:xfrm>
            <a:off x="640080" y="1234440"/>
            <a:ext cx="420624" cy="420624"/>
          </a:xfrm>
          <a:prstGeom prst="rect">
            <a:avLst/>
          </a:prstGeom>
          <a:noFill/>
          <a:ln/>
        </p:spPr>
        <p:txBody>
          <a:bodyPr wrap="square" lIns="0" tIns="0" rIns="0" bIns="0" rtlCol="0" anchor="ctr"/>
          <a:lstStyle/>
          <a:p>
            <a:pPr marL="0" indent="0" algn="ctr">
              <a:buNone/>
            </a:pPr>
            <a:r>
              <a:rPr lang="en-US" sz="1500" b="1" dirty="0">
                <a:solidFill>
                  <a:srgbClr val="0B0F19"/>
                </a:solidFill>
                <a:latin typeface="Calibri" pitchFamily="34" charset="0"/>
                <a:ea typeface="Calibri" pitchFamily="34" charset="-122"/>
                <a:cs typeface="Calibri" pitchFamily="34" charset="-120"/>
              </a:rPr>
              <a:t>1</a:t>
            </a:r>
            <a:endParaRPr lang="en-US" sz="1500" dirty="0"/>
          </a:p>
        </p:txBody>
      </p:sp>
      <p:sp>
        <p:nvSpPr>
          <p:cNvPr id="5" name="Text 3"/>
          <p:cNvSpPr/>
          <p:nvPr/>
        </p:nvSpPr>
        <p:spPr>
          <a:xfrm>
            <a:off x="1280160" y="1207008"/>
            <a:ext cx="9966960" cy="502920"/>
          </a:xfrm>
          <a:prstGeom prst="rect">
            <a:avLst/>
          </a:prstGeom>
          <a:noFill/>
          <a:ln/>
        </p:spPr>
        <p:txBody>
          <a:bodyPr wrap="square" lIns="0" tIns="0" rIns="0" bIns="0" rtlCol="0" anchor="ctr"/>
          <a:lstStyle/>
          <a:p>
            <a:pPr marL="0" indent="0">
              <a:lnSpc>
                <a:spcPct val="115000"/>
              </a:lnSpc>
              <a:buNone/>
            </a:pPr>
            <a:r>
              <a:rPr lang="en-US" sz="1800" b="1" dirty="0">
                <a:solidFill>
                  <a:srgbClr val="F5F6F8"/>
                </a:solidFill>
                <a:latin typeface="Calibri" pitchFamily="34" charset="0"/>
                <a:ea typeface="Calibri" pitchFamily="34" charset="-122"/>
                <a:cs typeface="Calibri" pitchFamily="34" charset="-120"/>
              </a:rPr>
              <a:t>Supervisión humana obligatoria — </a:t>
            </a:r>
            <a:r>
              <a:rPr lang="en-US" sz="1800" dirty="0">
                <a:solidFill>
                  <a:srgbClr val="AAB2C5"/>
                </a:solidFill>
                <a:latin typeface="Calibri" pitchFamily="34" charset="0"/>
                <a:ea typeface="Calibri" pitchFamily="34" charset="-122"/>
                <a:cs typeface="Calibri" pitchFamily="34" charset="-120"/>
              </a:rPr>
              <a:t>la IA como auxiliar técnico, nunca como fuente de decisión.</a:t>
            </a:r>
            <a:endParaRPr lang="en-US" sz="1800" dirty="0"/>
          </a:p>
        </p:txBody>
      </p:sp>
      <p:sp>
        <p:nvSpPr>
          <p:cNvPr id="6" name="Shape 4"/>
          <p:cNvSpPr/>
          <p:nvPr/>
        </p:nvSpPr>
        <p:spPr>
          <a:xfrm>
            <a:off x="640080" y="2130552"/>
            <a:ext cx="420624" cy="420624"/>
          </a:xfrm>
          <a:prstGeom prst="ellipse">
            <a:avLst/>
          </a:prstGeom>
          <a:solidFill>
            <a:srgbClr val="D1A954"/>
          </a:solidFill>
          <a:ln/>
        </p:spPr>
        <p:txBody>
          <a:bodyPr/>
          <a:lstStyle/>
          <a:p>
            <a:endParaRPr lang="es-GT"/>
          </a:p>
        </p:txBody>
      </p:sp>
      <p:sp>
        <p:nvSpPr>
          <p:cNvPr id="7" name="Text 5"/>
          <p:cNvSpPr/>
          <p:nvPr/>
        </p:nvSpPr>
        <p:spPr>
          <a:xfrm>
            <a:off x="640080" y="2130552"/>
            <a:ext cx="420624" cy="420624"/>
          </a:xfrm>
          <a:prstGeom prst="rect">
            <a:avLst/>
          </a:prstGeom>
          <a:noFill/>
          <a:ln/>
        </p:spPr>
        <p:txBody>
          <a:bodyPr wrap="square" lIns="0" tIns="0" rIns="0" bIns="0" rtlCol="0" anchor="ctr"/>
          <a:lstStyle/>
          <a:p>
            <a:pPr marL="0" indent="0" algn="ctr">
              <a:buNone/>
            </a:pPr>
            <a:r>
              <a:rPr lang="en-US" sz="1500" b="1" dirty="0">
                <a:solidFill>
                  <a:srgbClr val="0B0F19"/>
                </a:solidFill>
                <a:latin typeface="Calibri" pitchFamily="34" charset="0"/>
                <a:ea typeface="Calibri" pitchFamily="34" charset="-122"/>
                <a:cs typeface="Calibri" pitchFamily="34" charset="-120"/>
              </a:rPr>
              <a:t>2</a:t>
            </a:r>
            <a:endParaRPr lang="en-US" sz="1500" dirty="0"/>
          </a:p>
        </p:txBody>
      </p:sp>
      <p:sp>
        <p:nvSpPr>
          <p:cNvPr id="8" name="Text 6"/>
          <p:cNvSpPr/>
          <p:nvPr/>
        </p:nvSpPr>
        <p:spPr>
          <a:xfrm>
            <a:off x="1280160" y="2103120"/>
            <a:ext cx="9966960" cy="502920"/>
          </a:xfrm>
          <a:prstGeom prst="rect">
            <a:avLst/>
          </a:prstGeom>
          <a:noFill/>
          <a:ln/>
        </p:spPr>
        <p:txBody>
          <a:bodyPr wrap="square" lIns="0" tIns="0" rIns="0" bIns="0" rtlCol="0" anchor="ctr"/>
          <a:lstStyle/>
          <a:p>
            <a:pPr marL="0" indent="0">
              <a:lnSpc>
                <a:spcPct val="115000"/>
              </a:lnSpc>
              <a:buNone/>
            </a:pPr>
            <a:r>
              <a:rPr lang="en-US" sz="1800" b="1" dirty="0">
                <a:solidFill>
                  <a:srgbClr val="F5F6F8"/>
                </a:solidFill>
                <a:latin typeface="Calibri" pitchFamily="34" charset="0"/>
                <a:ea typeface="Calibri" pitchFamily="34" charset="-122"/>
                <a:cs typeface="Calibri" pitchFamily="34" charset="-120"/>
              </a:rPr>
              <a:t>Explicabilidad mínima exigible — </a:t>
            </a:r>
            <a:r>
              <a:rPr lang="en-US" sz="1800" dirty="0">
                <a:solidFill>
                  <a:srgbClr val="AAB2C5"/>
                </a:solidFill>
                <a:latin typeface="Calibri" pitchFamily="34" charset="0"/>
                <a:ea typeface="Calibri" pitchFamily="34" charset="-122"/>
                <a:cs typeface="Calibri" pitchFamily="34" charset="-120"/>
              </a:rPr>
              <a:t>protocolos que documenten qué tareas realizó la IA en cada expediente.</a:t>
            </a:r>
            <a:endParaRPr lang="en-US" sz="1800" dirty="0"/>
          </a:p>
        </p:txBody>
      </p:sp>
      <p:sp>
        <p:nvSpPr>
          <p:cNvPr id="9" name="Shape 7"/>
          <p:cNvSpPr/>
          <p:nvPr/>
        </p:nvSpPr>
        <p:spPr>
          <a:xfrm>
            <a:off x="640080" y="3026664"/>
            <a:ext cx="420624" cy="420624"/>
          </a:xfrm>
          <a:prstGeom prst="ellipse">
            <a:avLst/>
          </a:prstGeom>
          <a:solidFill>
            <a:srgbClr val="D1A954"/>
          </a:solidFill>
          <a:ln/>
        </p:spPr>
        <p:txBody>
          <a:bodyPr/>
          <a:lstStyle/>
          <a:p>
            <a:endParaRPr lang="es-GT"/>
          </a:p>
        </p:txBody>
      </p:sp>
      <p:sp>
        <p:nvSpPr>
          <p:cNvPr id="10" name="Text 8"/>
          <p:cNvSpPr/>
          <p:nvPr/>
        </p:nvSpPr>
        <p:spPr>
          <a:xfrm>
            <a:off x="640080" y="3026664"/>
            <a:ext cx="420624" cy="420624"/>
          </a:xfrm>
          <a:prstGeom prst="rect">
            <a:avLst/>
          </a:prstGeom>
          <a:noFill/>
          <a:ln/>
        </p:spPr>
        <p:txBody>
          <a:bodyPr wrap="square" lIns="0" tIns="0" rIns="0" bIns="0" rtlCol="0" anchor="ctr"/>
          <a:lstStyle/>
          <a:p>
            <a:pPr marL="0" indent="0" algn="ctr">
              <a:buNone/>
            </a:pPr>
            <a:r>
              <a:rPr lang="en-US" sz="1500" b="1" dirty="0">
                <a:solidFill>
                  <a:srgbClr val="0B0F19"/>
                </a:solidFill>
                <a:latin typeface="Calibri" pitchFamily="34" charset="0"/>
                <a:ea typeface="Calibri" pitchFamily="34" charset="-122"/>
                <a:cs typeface="Calibri" pitchFamily="34" charset="-120"/>
              </a:rPr>
              <a:t>3</a:t>
            </a:r>
            <a:endParaRPr lang="en-US" sz="1500" dirty="0"/>
          </a:p>
        </p:txBody>
      </p:sp>
      <p:sp>
        <p:nvSpPr>
          <p:cNvPr id="11" name="Text 9"/>
          <p:cNvSpPr/>
          <p:nvPr/>
        </p:nvSpPr>
        <p:spPr>
          <a:xfrm>
            <a:off x="1280160" y="2999232"/>
            <a:ext cx="9966960" cy="502920"/>
          </a:xfrm>
          <a:prstGeom prst="rect">
            <a:avLst/>
          </a:prstGeom>
          <a:noFill/>
          <a:ln/>
        </p:spPr>
        <p:txBody>
          <a:bodyPr wrap="square" lIns="0" tIns="0" rIns="0" bIns="0" rtlCol="0" anchor="ctr"/>
          <a:lstStyle/>
          <a:p>
            <a:pPr marL="0" indent="0">
              <a:lnSpc>
                <a:spcPct val="115000"/>
              </a:lnSpc>
              <a:buNone/>
            </a:pPr>
            <a:r>
              <a:rPr lang="en-US" sz="1800" b="1" dirty="0">
                <a:solidFill>
                  <a:srgbClr val="F5F6F8"/>
                </a:solidFill>
                <a:latin typeface="Calibri" pitchFamily="34" charset="0"/>
                <a:ea typeface="Calibri" pitchFamily="34" charset="-122"/>
                <a:cs typeface="Calibri" pitchFamily="34" charset="-120"/>
              </a:rPr>
              <a:t>Auditoría de algoritmos — </a:t>
            </a:r>
            <a:r>
              <a:rPr lang="en-US" sz="1800" dirty="0">
                <a:solidFill>
                  <a:srgbClr val="AAB2C5"/>
                </a:solidFill>
                <a:latin typeface="Calibri" pitchFamily="34" charset="0"/>
                <a:ea typeface="Calibri" pitchFamily="34" charset="-122"/>
                <a:cs typeface="Calibri" pitchFamily="34" charset="-120"/>
              </a:rPr>
              <a:t>con impacto en derechos fundamentales.</a:t>
            </a:r>
            <a:endParaRPr lang="en-US" sz="1800" dirty="0"/>
          </a:p>
        </p:txBody>
      </p:sp>
      <p:sp>
        <p:nvSpPr>
          <p:cNvPr id="12" name="Shape 10"/>
          <p:cNvSpPr/>
          <p:nvPr/>
        </p:nvSpPr>
        <p:spPr>
          <a:xfrm>
            <a:off x="640080" y="3922776"/>
            <a:ext cx="420624" cy="420624"/>
          </a:xfrm>
          <a:prstGeom prst="ellipse">
            <a:avLst/>
          </a:prstGeom>
          <a:solidFill>
            <a:srgbClr val="D1A954"/>
          </a:solidFill>
          <a:ln/>
        </p:spPr>
        <p:txBody>
          <a:bodyPr/>
          <a:lstStyle/>
          <a:p>
            <a:endParaRPr lang="es-GT"/>
          </a:p>
        </p:txBody>
      </p:sp>
      <p:sp>
        <p:nvSpPr>
          <p:cNvPr id="13" name="Text 11"/>
          <p:cNvSpPr/>
          <p:nvPr/>
        </p:nvSpPr>
        <p:spPr>
          <a:xfrm>
            <a:off x="640080" y="3922776"/>
            <a:ext cx="420624" cy="420624"/>
          </a:xfrm>
          <a:prstGeom prst="rect">
            <a:avLst/>
          </a:prstGeom>
          <a:noFill/>
          <a:ln/>
        </p:spPr>
        <p:txBody>
          <a:bodyPr wrap="square" lIns="0" tIns="0" rIns="0" bIns="0" rtlCol="0" anchor="ctr"/>
          <a:lstStyle/>
          <a:p>
            <a:pPr marL="0" indent="0" algn="ctr">
              <a:buNone/>
            </a:pPr>
            <a:r>
              <a:rPr lang="en-US" sz="1500" b="1" dirty="0">
                <a:solidFill>
                  <a:srgbClr val="0B0F19"/>
                </a:solidFill>
                <a:latin typeface="Calibri" pitchFamily="34" charset="0"/>
                <a:ea typeface="Calibri" pitchFamily="34" charset="-122"/>
                <a:cs typeface="Calibri" pitchFamily="34" charset="-120"/>
              </a:rPr>
              <a:t>4</a:t>
            </a:r>
            <a:endParaRPr lang="en-US" sz="1500" dirty="0"/>
          </a:p>
        </p:txBody>
      </p:sp>
      <p:sp>
        <p:nvSpPr>
          <p:cNvPr id="14" name="Text 12"/>
          <p:cNvSpPr/>
          <p:nvPr/>
        </p:nvSpPr>
        <p:spPr>
          <a:xfrm>
            <a:off x="1280160" y="3895344"/>
            <a:ext cx="9966960" cy="502920"/>
          </a:xfrm>
          <a:prstGeom prst="rect">
            <a:avLst/>
          </a:prstGeom>
          <a:noFill/>
          <a:ln/>
        </p:spPr>
        <p:txBody>
          <a:bodyPr wrap="square" lIns="0" tIns="0" rIns="0" bIns="0" rtlCol="0" anchor="ctr"/>
          <a:lstStyle/>
          <a:p>
            <a:pPr marL="0" indent="0">
              <a:lnSpc>
                <a:spcPct val="115000"/>
              </a:lnSpc>
              <a:buNone/>
            </a:pPr>
            <a:r>
              <a:rPr lang="en-US" sz="1800" b="1" dirty="0">
                <a:solidFill>
                  <a:srgbClr val="F5F6F8"/>
                </a:solidFill>
                <a:latin typeface="Calibri" pitchFamily="34" charset="0"/>
                <a:ea typeface="Calibri" pitchFamily="34" charset="-122"/>
                <a:cs typeface="Calibri" pitchFamily="34" charset="-120"/>
              </a:rPr>
              <a:t>Capacitación — </a:t>
            </a:r>
            <a:r>
              <a:rPr lang="en-US" sz="1800" dirty="0">
                <a:solidFill>
                  <a:srgbClr val="AAB2C5"/>
                </a:solidFill>
                <a:latin typeface="Calibri" pitchFamily="34" charset="0"/>
                <a:ea typeface="Calibri" pitchFamily="34" charset="-122"/>
                <a:cs typeface="Calibri" pitchFamily="34" charset="-120"/>
              </a:rPr>
              <a:t>de jueces, letrados y personal técnico.</a:t>
            </a:r>
            <a:endParaRPr lang="en-US" sz="1800" dirty="0"/>
          </a:p>
        </p:txBody>
      </p:sp>
      <p:sp>
        <p:nvSpPr>
          <p:cNvPr id="15" name="Shape 13"/>
          <p:cNvSpPr/>
          <p:nvPr/>
        </p:nvSpPr>
        <p:spPr>
          <a:xfrm>
            <a:off x="640080" y="4818888"/>
            <a:ext cx="420624" cy="420624"/>
          </a:xfrm>
          <a:prstGeom prst="ellipse">
            <a:avLst/>
          </a:prstGeom>
          <a:solidFill>
            <a:srgbClr val="D1A954"/>
          </a:solidFill>
          <a:ln/>
        </p:spPr>
        <p:txBody>
          <a:bodyPr/>
          <a:lstStyle/>
          <a:p>
            <a:endParaRPr lang="es-GT"/>
          </a:p>
        </p:txBody>
      </p:sp>
      <p:sp>
        <p:nvSpPr>
          <p:cNvPr id="16" name="Text 14"/>
          <p:cNvSpPr/>
          <p:nvPr/>
        </p:nvSpPr>
        <p:spPr>
          <a:xfrm>
            <a:off x="640080" y="4818888"/>
            <a:ext cx="420624" cy="420624"/>
          </a:xfrm>
          <a:prstGeom prst="rect">
            <a:avLst/>
          </a:prstGeom>
          <a:noFill/>
          <a:ln/>
        </p:spPr>
        <p:txBody>
          <a:bodyPr wrap="square" lIns="0" tIns="0" rIns="0" bIns="0" rtlCol="0" anchor="ctr"/>
          <a:lstStyle/>
          <a:p>
            <a:pPr marL="0" indent="0" algn="ctr">
              <a:buNone/>
            </a:pPr>
            <a:r>
              <a:rPr lang="en-US" sz="1500" b="1" dirty="0">
                <a:solidFill>
                  <a:srgbClr val="0B0F19"/>
                </a:solidFill>
                <a:latin typeface="Calibri" pitchFamily="34" charset="0"/>
                <a:ea typeface="Calibri" pitchFamily="34" charset="-122"/>
                <a:cs typeface="Calibri" pitchFamily="34" charset="-120"/>
              </a:rPr>
              <a:t>5</a:t>
            </a:r>
            <a:endParaRPr lang="en-US" sz="1500" dirty="0"/>
          </a:p>
        </p:txBody>
      </p:sp>
      <p:sp>
        <p:nvSpPr>
          <p:cNvPr id="17" name="Text 15"/>
          <p:cNvSpPr/>
          <p:nvPr/>
        </p:nvSpPr>
        <p:spPr>
          <a:xfrm>
            <a:off x="1280160" y="4791456"/>
            <a:ext cx="9966960" cy="502920"/>
          </a:xfrm>
          <a:prstGeom prst="rect">
            <a:avLst/>
          </a:prstGeom>
          <a:noFill/>
          <a:ln/>
        </p:spPr>
        <p:txBody>
          <a:bodyPr wrap="square" lIns="0" tIns="0" rIns="0" bIns="0" rtlCol="0" anchor="ctr"/>
          <a:lstStyle/>
          <a:p>
            <a:pPr marL="0" indent="0">
              <a:lnSpc>
                <a:spcPct val="115000"/>
              </a:lnSpc>
              <a:buNone/>
            </a:pPr>
            <a:r>
              <a:rPr lang="en-US" sz="1800" b="1" dirty="0">
                <a:solidFill>
                  <a:srgbClr val="F5F6F8"/>
                </a:solidFill>
                <a:latin typeface="Calibri" pitchFamily="34" charset="0"/>
                <a:ea typeface="Calibri" pitchFamily="34" charset="-122"/>
                <a:cs typeface="Calibri" pitchFamily="34" charset="-120"/>
              </a:rPr>
              <a:t>Desarrollo institucional propio — </a:t>
            </a:r>
            <a:r>
              <a:rPr lang="en-US" sz="1800" dirty="0">
                <a:solidFill>
                  <a:srgbClr val="AAB2C5"/>
                </a:solidFill>
                <a:latin typeface="Calibri" pitchFamily="34" charset="0"/>
                <a:ea typeface="Calibri" pitchFamily="34" charset="-122"/>
                <a:cs typeface="Calibri" pitchFamily="34" charset="-120"/>
              </a:rPr>
              <a:t>evitar dependencia opaca de proveedores privados.</a:t>
            </a:r>
            <a:endParaRPr lang="en-US" sz="1800" dirty="0"/>
          </a:p>
        </p:txBody>
      </p:sp>
      <p:sp>
        <p:nvSpPr>
          <p:cNvPr id="18" name="Text 16"/>
          <p:cNvSpPr/>
          <p:nvPr/>
        </p:nvSpPr>
        <p:spPr>
          <a:xfrm>
            <a:off x="548640" y="6446520"/>
            <a:ext cx="6400800" cy="320040"/>
          </a:xfrm>
          <a:prstGeom prst="rect">
            <a:avLst/>
          </a:prstGeom>
          <a:noFill/>
          <a:ln/>
        </p:spPr>
        <p:txBody>
          <a:bodyPr wrap="square" lIns="0" tIns="0" rIns="0" bIns="0" rtlCol="0" anchor="ctr"/>
          <a:lstStyle/>
          <a:p>
            <a:pPr marL="0" indent="0" algn="l">
              <a:buNone/>
            </a:pPr>
            <a:r>
              <a:rPr lang="en-US" sz="1100" dirty="0">
                <a:solidFill>
                  <a:srgbClr val="AAB2C5"/>
                </a:solidFill>
                <a:latin typeface="Calibri" pitchFamily="34" charset="0"/>
                <a:ea typeface="Calibri" pitchFamily="34" charset="-122"/>
                <a:cs typeface="Calibri" pitchFamily="34" charset="-120"/>
              </a:rPr>
              <a:t>Principios</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B0F19"/>
        </a:solidFill>
        <a:effectLst/>
      </p:bgPr>
    </p:bg>
    <p:spTree>
      <p:nvGrpSpPr>
        <p:cNvPr id="1" name=""/>
        <p:cNvGrpSpPr/>
        <p:nvPr/>
      </p:nvGrpSpPr>
      <p:grpSpPr>
        <a:xfrm>
          <a:off x="0" y="0"/>
          <a:ext cx="0" cy="0"/>
          <a:chOff x="0" y="0"/>
          <a:chExt cx="0" cy="0"/>
        </a:xfrm>
      </p:grpSpPr>
      <p:sp>
        <p:nvSpPr>
          <p:cNvPr id="2" name="Text 0"/>
          <p:cNvSpPr/>
          <p:nvPr/>
        </p:nvSpPr>
        <p:spPr>
          <a:xfrm>
            <a:off x="640080" y="502920"/>
            <a:ext cx="10972800" cy="457200"/>
          </a:xfrm>
          <a:prstGeom prst="rect">
            <a:avLst/>
          </a:prstGeom>
          <a:noFill/>
          <a:ln/>
        </p:spPr>
        <p:txBody>
          <a:bodyPr wrap="square" lIns="0" tIns="0" rIns="0" bIns="0" rtlCol="0" anchor="ctr"/>
          <a:lstStyle/>
          <a:p>
            <a:pPr marL="0" indent="0" algn="l">
              <a:buNone/>
            </a:pPr>
            <a:r>
              <a:rPr lang="en-US" sz="1500" b="1" kern="0" spc="200" dirty="0">
                <a:solidFill>
                  <a:srgbClr val="D1A954"/>
                </a:solidFill>
                <a:latin typeface="Calibri" pitchFamily="34" charset="0"/>
                <a:ea typeface="Calibri" pitchFamily="34" charset="-122"/>
                <a:cs typeface="Calibri" pitchFamily="34" charset="-120"/>
              </a:rPr>
              <a:t>VI. CONCLUSIÓN</a:t>
            </a:r>
            <a:endParaRPr lang="en-US" sz="1500" dirty="0"/>
          </a:p>
        </p:txBody>
      </p:sp>
      <p:sp>
        <p:nvSpPr>
          <p:cNvPr id="3" name="Shape 1"/>
          <p:cNvSpPr/>
          <p:nvPr/>
        </p:nvSpPr>
        <p:spPr>
          <a:xfrm>
            <a:off x="640080" y="1280160"/>
            <a:ext cx="402336" cy="402336"/>
          </a:xfrm>
          <a:prstGeom prst="ellipse">
            <a:avLst/>
          </a:prstGeom>
          <a:solidFill>
            <a:srgbClr val="D1A954"/>
          </a:solidFill>
          <a:ln/>
        </p:spPr>
        <p:txBody>
          <a:bodyPr/>
          <a:lstStyle/>
          <a:p>
            <a:endParaRPr lang="es-GT"/>
          </a:p>
        </p:txBody>
      </p:sp>
      <p:sp>
        <p:nvSpPr>
          <p:cNvPr id="4" name="Text 2"/>
          <p:cNvSpPr/>
          <p:nvPr/>
        </p:nvSpPr>
        <p:spPr>
          <a:xfrm>
            <a:off x="640080" y="1280160"/>
            <a:ext cx="402336" cy="402336"/>
          </a:xfrm>
          <a:prstGeom prst="rect">
            <a:avLst/>
          </a:prstGeom>
          <a:noFill/>
          <a:ln/>
        </p:spPr>
        <p:txBody>
          <a:bodyPr wrap="square" lIns="0" tIns="0" rIns="0" bIns="0" rtlCol="0" anchor="ctr"/>
          <a:lstStyle/>
          <a:p>
            <a:pPr marL="0" indent="0" algn="ctr">
              <a:buNone/>
            </a:pPr>
            <a:r>
              <a:rPr lang="en-US" sz="1500" b="1" dirty="0">
                <a:solidFill>
                  <a:srgbClr val="0B0F19"/>
                </a:solidFill>
                <a:latin typeface="Calibri" pitchFamily="34" charset="0"/>
                <a:ea typeface="Calibri" pitchFamily="34" charset="-122"/>
                <a:cs typeface="Calibri" pitchFamily="34" charset="-120"/>
              </a:rPr>
              <a:t>1</a:t>
            </a:r>
            <a:endParaRPr lang="en-US" sz="1500" dirty="0"/>
          </a:p>
        </p:txBody>
      </p:sp>
      <p:sp>
        <p:nvSpPr>
          <p:cNvPr id="5" name="Text 3"/>
          <p:cNvSpPr/>
          <p:nvPr/>
        </p:nvSpPr>
        <p:spPr>
          <a:xfrm>
            <a:off x="1280160" y="1225296"/>
            <a:ext cx="9966960" cy="822960"/>
          </a:xfrm>
          <a:prstGeom prst="rect">
            <a:avLst/>
          </a:prstGeom>
          <a:noFill/>
          <a:ln/>
        </p:spPr>
        <p:txBody>
          <a:bodyPr wrap="square" lIns="0" tIns="0" rIns="0" bIns="0" rtlCol="0" anchor="ctr"/>
          <a:lstStyle/>
          <a:p>
            <a:pPr marL="0" indent="0">
              <a:lnSpc>
                <a:spcPct val="120000"/>
              </a:lnSpc>
              <a:buNone/>
            </a:pPr>
            <a:r>
              <a:rPr lang="en-US" sz="1900" dirty="0">
                <a:solidFill>
                  <a:srgbClr val="F5F6F8"/>
                </a:solidFill>
                <a:latin typeface="Calibri" pitchFamily="34" charset="0"/>
                <a:ea typeface="Calibri" pitchFamily="34" charset="-122"/>
                <a:cs typeface="Calibri" pitchFamily="34" charset="-120"/>
              </a:rPr>
              <a:t>La inteligencia artificial no sustituye al proceso.</a:t>
            </a:r>
            <a:endParaRPr lang="en-US" sz="1900" dirty="0"/>
          </a:p>
        </p:txBody>
      </p:sp>
      <p:sp>
        <p:nvSpPr>
          <p:cNvPr id="6" name="Shape 4"/>
          <p:cNvSpPr/>
          <p:nvPr/>
        </p:nvSpPr>
        <p:spPr>
          <a:xfrm>
            <a:off x="640080" y="2468880"/>
            <a:ext cx="402336" cy="402336"/>
          </a:xfrm>
          <a:prstGeom prst="ellipse">
            <a:avLst/>
          </a:prstGeom>
          <a:solidFill>
            <a:srgbClr val="D1A954"/>
          </a:solidFill>
          <a:ln/>
        </p:spPr>
        <p:txBody>
          <a:bodyPr/>
          <a:lstStyle/>
          <a:p>
            <a:endParaRPr lang="es-GT"/>
          </a:p>
        </p:txBody>
      </p:sp>
      <p:sp>
        <p:nvSpPr>
          <p:cNvPr id="7" name="Text 5"/>
          <p:cNvSpPr/>
          <p:nvPr/>
        </p:nvSpPr>
        <p:spPr>
          <a:xfrm>
            <a:off x="640080" y="2468880"/>
            <a:ext cx="402336" cy="402336"/>
          </a:xfrm>
          <a:prstGeom prst="rect">
            <a:avLst/>
          </a:prstGeom>
          <a:noFill/>
          <a:ln/>
        </p:spPr>
        <p:txBody>
          <a:bodyPr wrap="square" lIns="0" tIns="0" rIns="0" bIns="0" rtlCol="0" anchor="ctr"/>
          <a:lstStyle/>
          <a:p>
            <a:pPr marL="0" indent="0" algn="ctr">
              <a:buNone/>
            </a:pPr>
            <a:r>
              <a:rPr lang="en-US" sz="1500" b="1" dirty="0">
                <a:solidFill>
                  <a:srgbClr val="0B0F19"/>
                </a:solidFill>
                <a:latin typeface="Calibri" pitchFamily="34" charset="0"/>
                <a:ea typeface="Calibri" pitchFamily="34" charset="-122"/>
                <a:cs typeface="Calibri" pitchFamily="34" charset="-120"/>
              </a:rPr>
              <a:t>2</a:t>
            </a:r>
            <a:endParaRPr lang="en-US" sz="1500" dirty="0"/>
          </a:p>
        </p:txBody>
      </p:sp>
      <p:sp>
        <p:nvSpPr>
          <p:cNvPr id="8" name="Text 6"/>
          <p:cNvSpPr/>
          <p:nvPr/>
        </p:nvSpPr>
        <p:spPr>
          <a:xfrm>
            <a:off x="1280160" y="2414016"/>
            <a:ext cx="9966960" cy="822960"/>
          </a:xfrm>
          <a:prstGeom prst="rect">
            <a:avLst/>
          </a:prstGeom>
          <a:noFill/>
          <a:ln/>
        </p:spPr>
        <p:txBody>
          <a:bodyPr wrap="square" lIns="0" tIns="0" rIns="0" bIns="0" rtlCol="0" anchor="ctr"/>
          <a:lstStyle/>
          <a:p>
            <a:pPr marL="0" indent="0">
              <a:lnSpc>
                <a:spcPct val="120000"/>
              </a:lnSpc>
              <a:buNone/>
            </a:pPr>
            <a:r>
              <a:rPr lang="en-US" sz="1900" dirty="0">
                <a:solidFill>
                  <a:srgbClr val="F5F6F8"/>
                </a:solidFill>
                <a:latin typeface="Calibri" pitchFamily="34" charset="0"/>
                <a:ea typeface="Calibri" pitchFamily="34" charset="-122"/>
                <a:cs typeface="Calibri" pitchFamily="34" charset="-120"/>
              </a:rPr>
              <a:t>El proceso adversarial sigue descansando sobre el contradictorio.</a:t>
            </a:r>
            <a:endParaRPr lang="en-US" sz="1900" dirty="0"/>
          </a:p>
        </p:txBody>
      </p:sp>
      <p:sp>
        <p:nvSpPr>
          <p:cNvPr id="9" name="Shape 7"/>
          <p:cNvSpPr/>
          <p:nvPr/>
        </p:nvSpPr>
        <p:spPr>
          <a:xfrm>
            <a:off x="640080" y="3657600"/>
            <a:ext cx="402336" cy="402336"/>
          </a:xfrm>
          <a:prstGeom prst="ellipse">
            <a:avLst/>
          </a:prstGeom>
          <a:solidFill>
            <a:srgbClr val="D1A954"/>
          </a:solidFill>
          <a:ln/>
        </p:spPr>
        <p:txBody>
          <a:bodyPr/>
          <a:lstStyle/>
          <a:p>
            <a:endParaRPr lang="es-GT"/>
          </a:p>
        </p:txBody>
      </p:sp>
      <p:sp>
        <p:nvSpPr>
          <p:cNvPr id="10" name="Text 8"/>
          <p:cNvSpPr/>
          <p:nvPr/>
        </p:nvSpPr>
        <p:spPr>
          <a:xfrm>
            <a:off x="640080" y="3657600"/>
            <a:ext cx="402336" cy="402336"/>
          </a:xfrm>
          <a:prstGeom prst="rect">
            <a:avLst/>
          </a:prstGeom>
          <a:noFill/>
          <a:ln/>
        </p:spPr>
        <p:txBody>
          <a:bodyPr wrap="square" lIns="0" tIns="0" rIns="0" bIns="0" rtlCol="0" anchor="ctr"/>
          <a:lstStyle/>
          <a:p>
            <a:pPr marL="0" indent="0" algn="ctr">
              <a:buNone/>
            </a:pPr>
            <a:r>
              <a:rPr lang="en-US" sz="1500" b="1" dirty="0">
                <a:solidFill>
                  <a:srgbClr val="0B0F19"/>
                </a:solidFill>
                <a:latin typeface="Calibri" pitchFamily="34" charset="0"/>
                <a:ea typeface="Calibri" pitchFamily="34" charset="-122"/>
                <a:cs typeface="Calibri" pitchFamily="34" charset="-120"/>
              </a:rPr>
              <a:t>3</a:t>
            </a:r>
            <a:endParaRPr lang="en-US" sz="1500" dirty="0"/>
          </a:p>
        </p:txBody>
      </p:sp>
      <p:sp>
        <p:nvSpPr>
          <p:cNvPr id="11" name="Text 9"/>
          <p:cNvSpPr/>
          <p:nvPr/>
        </p:nvSpPr>
        <p:spPr>
          <a:xfrm>
            <a:off x="1280160" y="3602736"/>
            <a:ext cx="9966960" cy="822960"/>
          </a:xfrm>
          <a:prstGeom prst="rect">
            <a:avLst/>
          </a:prstGeom>
          <a:noFill/>
          <a:ln/>
        </p:spPr>
        <p:txBody>
          <a:bodyPr wrap="square" lIns="0" tIns="0" rIns="0" bIns="0" rtlCol="0" anchor="ctr"/>
          <a:lstStyle/>
          <a:p>
            <a:pPr marL="0" indent="0">
              <a:lnSpc>
                <a:spcPct val="120000"/>
              </a:lnSpc>
              <a:buNone/>
            </a:pPr>
            <a:r>
              <a:rPr lang="en-US" sz="1900" dirty="0">
                <a:solidFill>
                  <a:srgbClr val="F5F6F8"/>
                </a:solidFill>
                <a:latin typeface="Calibri" pitchFamily="34" charset="0"/>
                <a:ea typeface="Calibri" pitchFamily="34" charset="-122"/>
                <a:cs typeface="Calibri" pitchFamily="34" charset="-120"/>
              </a:rPr>
              <a:t>La decisión jurisdiccional solo es legítima cuando el juez conserva el control intelectual de la motivación — la reserva humana.</a:t>
            </a:r>
            <a:endParaRPr lang="en-US" sz="1900" dirty="0"/>
          </a:p>
        </p:txBody>
      </p:sp>
      <p:sp>
        <p:nvSpPr>
          <p:cNvPr id="12" name="Shape 10"/>
          <p:cNvSpPr/>
          <p:nvPr/>
        </p:nvSpPr>
        <p:spPr>
          <a:xfrm>
            <a:off x="640080" y="4846320"/>
            <a:ext cx="402336" cy="402336"/>
          </a:xfrm>
          <a:prstGeom prst="ellipse">
            <a:avLst/>
          </a:prstGeom>
          <a:solidFill>
            <a:srgbClr val="D1A954"/>
          </a:solidFill>
          <a:ln/>
        </p:spPr>
        <p:txBody>
          <a:bodyPr/>
          <a:lstStyle/>
          <a:p>
            <a:endParaRPr lang="es-GT"/>
          </a:p>
        </p:txBody>
      </p:sp>
      <p:sp>
        <p:nvSpPr>
          <p:cNvPr id="13" name="Text 11"/>
          <p:cNvSpPr/>
          <p:nvPr/>
        </p:nvSpPr>
        <p:spPr>
          <a:xfrm>
            <a:off x="640080" y="4846320"/>
            <a:ext cx="402336" cy="402336"/>
          </a:xfrm>
          <a:prstGeom prst="rect">
            <a:avLst/>
          </a:prstGeom>
          <a:noFill/>
          <a:ln/>
        </p:spPr>
        <p:txBody>
          <a:bodyPr wrap="square" lIns="0" tIns="0" rIns="0" bIns="0" rtlCol="0" anchor="ctr"/>
          <a:lstStyle/>
          <a:p>
            <a:pPr marL="0" indent="0" algn="ctr">
              <a:buNone/>
            </a:pPr>
            <a:r>
              <a:rPr lang="en-US" sz="1500" b="1" dirty="0">
                <a:solidFill>
                  <a:srgbClr val="0B0F19"/>
                </a:solidFill>
                <a:latin typeface="Calibri" pitchFamily="34" charset="0"/>
                <a:ea typeface="Calibri" pitchFamily="34" charset="-122"/>
                <a:cs typeface="Calibri" pitchFamily="34" charset="-120"/>
              </a:rPr>
              <a:t>4</a:t>
            </a:r>
            <a:endParaRPr lang="en-US" sz="1500" dirty="0"/>
          </a:p>
        </p:txBody>
      </p:sp>
      <p:sp>
        <p:nvSpPr>
          <p:cNvPr id="14" name="Text 12"/>
          <p:cNvSpPr/>
          <p:nvPr/>
        </p:nvSpPr>
        <p:spPr>
          <a:xfrm>
            <a:off x="1280160" y="4791456"/>
            <a:ext cx="9966960" cy="822960"/>
          </a:xfrm>
          <a:prstGeom prst="rect">
            <a:avLst/>
          </a:prstGeom>
          <a:noFill/>
          <a:ln/>
        </p:spPr>
        <p:txBody>
          <a:bodyPr wrap="square" lIns="0" tIns="0" rIns="0" bIns="0" rtlCol="0" anchor="ctr"/>
          <a:lstStyle/>
          <a:p>
            <a:pPr marL="0" indent="0">
              <a:lnSpc>
                <a:spcPct val="120000"/>
              </a:lnSpc>
              <a:buNone/>
            </a:pPr>
            <a:r>
              <a:rPr lang="en-US" sz="1900" dirty="0">
                <a:solidFill>
                  <a:srgbClr val="F5F6F8"/>
                </a:solidFill>
                <a:latin typeface="Calibri" pitchFamily="34" charset="0"/>
                <a:ea typeface="Calibri" pitchFamily="34" charset="-122"/>
                <a:cs typeface="Calibri" pitchFamily="34" charset="-120"/>
              </a:rPr>
              <a:t>El futuro no consiste en escoger entre jueces o inteligencia artificial: es construir una justicia donde la tecnología fortalezca las garantías.</a:t>
            </a:r>
            <a:endParaRPr lang="en-US" sz="1900" dirty="0"/>
          </a:p>
        </p:txBody>
      </p:sp>
      <p:sp>
        <p:nvSpPr>
          <p:cNvPr id="15" name="Text 13"/>
          <p:cNvSpPr/>
          <p:nvPr/>
        </p:nvSpPr>
        <p:spPr>
          <a:xfrm>
            <a:off x="548640" y="6446520"/>
            <a:ext cx="6400800" cy="320040"/>
          </a:xfrm>
          <a:prstGeom prst="rect">
            <a:avLst/>
          </a:prstGeom>
          <a:noFill/>
          <a:ln/>
        </p:spPr>
        <p:txBody>
          <a:bodyPr wrap="square" lIns="0" tIns="0" rIns="0" bIns="0" rtlCol="0" anchor="ctr"/>
          <a:lstStyle/>
          <a:p>
            <a:pPr marL="0" indent="0" algn="l">
              <a:buNone/>
            </a:pPr>
            <a:r>
              <a:rPr lang="en-US" sz="1100" dirty="0">
                <a:solidFill>
                  <a:srgbClr val="AAB2C5"/>
                </a:solidFill>
                <a:latin typeface="Calibri" pitchFamily="34" charset="0"/>
                <a:ea typeface="Calibri" pitchFamily="34" charset="-122"/>
                <a:cs typeface="Calibri" pitchFamily="34" charset="-120"/>
              </a:rPr>
              <a:t>Conclusión</a:t>
            </a:r>
            <a:endParaRPr 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11726"/>
        </a:solidFill>
        <a:effectLst/>
      </p:bgPr>
    </p:bg>
    <p:spTree>
      <p:nvGrpSpPr>
        <p:cNvPr id="1" name=""/>
        <p:cNvGrpSpPr/>
        <p:nvPr/>
      </p:nvGrpSpPr>
      <p:grpSpPr>
        <a:xfrm>
          <a:off x="0" y="0"/>
          <a:ext cx="0" cy="0"/>
          <a:chOff x="0" y="0"/>
          <a:chExt cx="0" cy="0"/>
        </a:xfrm>
      </p:grpSpPr>
      <p:sp>
        <p:nvSpPr>
          <p:cNvPr id="2" name="Text 0"/>
          <p:cNvSpPr/>
          <p:nvPr/>
        </p:nvSpPr>
        <p:spPr>
          <a:xfrm>
            <a:off x="5394960" y="822960"/>
            <a:ext cx="1371600" cy="1188720"/>
          </a:xfrm>
          <a:prstGeom prst="rect">
            <a:avLst/>
          </a:prstGeom>
          <a:noFill/>
          <a:ln/>
        </p:spPr>
        <p:txBody>
          <a:bodyPr wrap="square" lIns="0" tIns="0" rIns="0" bIns="0" rtlCol="0" anchor="ctr"/>
          <a:lstStyle/>
          <a:p>
            <a:pPr marL="0" indent="0" algn="ctr">
              <a:buNone/>
            </a:pPr>
            <a:r>
              <a:rPr lang="en-US" sz="8000" dirty="0">
                <a:solidFill>
                  <a:srgbClr val="8A7440"/>
                </a:solidFill>
                <a:latin typeface="Cambria" pitchFamily="34" charset="0"/>
                <a:ea typeface="Cambria" pitchFamily="34" charset="-122"/>
                <a:cs typeface="Cambria" pitchFamily="34" charset="-120"/>
              </a:rPr>
              <a:t>“</a:t>
            </a:r>
            <a:endParaRPr lang="en-US" sz="8000" dirty="0"/>
          </a:p>
        </p:txBody>
      </p:sp>
      <p:sp>
        <p:nvSpPr>
          <p:cNvPr id="3" name="Text 1"/>
          <p:cNvSpPr/>
          <p:nvPr/>
        </p:nvSpPr>
        <p:spPr>
          <a:xfrm>
            <a:off x="1097280" y="2103120"/>
            <a:ext cx="9966960" cy="2743200"/>
          </a:xfrm>
          <a:prstGeom prst="rect">
            <a:avLst/>
          </a:prstGeom>
          <a:noFill/>
          <a:ln/>
        </p:spPr>
        <p:txBody>
          <a:bodyPr wrap="square" lIns="0" tIns="0" rIns="0" bIns="0" rtlCol="0" anchor="ctr"/>
          <a:lstStyle/>
          <a:p>
            <a:pPr marL="0" indent="0" algn="ctr">
              <a:lnSpc>
                <a:spcPct val="135000"/>
              </a:lnSpc>
              <a:buNone/>
            </a:pPr>
            <a:r>
              <a:rPr lang="en-US" sz="3000" b="1" dirty="0">
                <a:solidFill>
                  <a:srgbClr val="F5F6F8"/>
                </a:solidFill>
                <a:latin typeface="Cambria" pitchFamily="34" charset="0"/>
                <a:ea typeface="Cambria" pitchFamily="34" charset="-122"/>
                <a:cs typeface="Cambria" pitchFamily="34" charset="-120"/>
              </a:rPr>
              <a:t>La reserva humana de la decisión jurisdiccional no es una resistencia al cambio tecnológico;
</a:t>
            </a:r>
            <a:r>
              <a:rPr lang="en-US" sz="3000" b="1" dirty="0">
                <a:solidFill>
                  <a:srgbClr val="D1A954"/>
                </a:solidFill>
                <a:latin typeface="Cambria" pitchFamily="34" charset="0"/>
                <a:ea typeface="Cambria" pitchFamily="34" charset="-122"/>
                <a:cs typeface="Cambria" pitchFamily="34" charset="-120"/>
              </a:rPr>
              <a:t>es la condición sin la cual ese cambio deja de ser justicia.</a:t>
            </a:r>
            <a:endParaRPr lang="en-US" sz="3000" dirty="0"/>
          </a:p>
        </p:txBody>
      </p:sp>
      <p:sp>
        <p:nvSpPr>
          <p:cNvPr id="4" name="Text 2"/>
          <p:cNvSpPr/>
          <p:nvPr/>
        </p:nvSpPr>
        <p:spPr>
          <a:xfrm>
            <a:off x="548640" y="6446520"/>
            <a:ext cx="6400800" cy="320040"/>
          </a:xfrm>
          <a:prstGeom prst="rect">
            <a:avLst/>
          </a:prstGeom>
          <a:noFill/>
          <a:ln/>
        </p:spPr>
        <p:txBody>
          <a:bodyPr wrap="square" lIns="0" tIns="0" rIns="0" bIns="0" rtlCol="0" anchor="ctr"/>
          <a:lstStyle/>
          <a:p>
            <a:pPr marL="0" indent="0" algn="l">
              <a:buNone/>
            </a:pPr>
            <a:r>
              <a:rPr lang="en-US" sz="1100" dirty="0">
                <a:solidFill>
                  <a:srgbClr val="AAB2C5"/>
                </a:solidFill>
                <a:latin typeface="Calibri" pitchFamily="34" charset="0"/>
                <a:ea typeface="Calibri" pitchFamily="34" charset="-122"/>
                <a:cs typeface="Calibri" pitchFamily="34" charset="-120"/>
              </a:rPr>
              <a:t>Conclusión</a:t>
            </a:r>
            <a:endParaRPr lang="en-US" sz="11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B0F19"/>
        </a:solidFill>
        <a:effectLst/>
      </p:bgPr>
    </p:bg>
    <p:spTree>
      <p:nvGrpSpPr>
        <p:cNvPr id="1" name=""/>
        <p:cNvGrpSpPr/>
        <p:nvPr/>
      </p:nvGrpSpPr>
      <p:grpSpPr>
        <a:xfrm>
          <a:off x="0" y="0"/>
          <a:ext cx="0" cy="0"/>
          <a:chOff x="0" y="0"/>
          <a:chExt cx="0" cy="0"/>
        </a:xfrm>
      </p:grpSpPr>
      <p:sp>
        <p:nvSpPr>
          <p:cNvPr id="2" name="Text 0"/>
          <p:cNvSpPr/>
          <p:nvPr/>
        </p:nvSpPr>
        <p:spPr>
          <a:xfrm>
            <a:off x="640080" y="2011680"/>
            <a:ext cx="10881360" cy="1188720"/>
          </a:xfrm>
          <a:prstGeom prst="rect">
            <a:avLst/>
          </a:prstGeom>
          <a:noFill/>
          <a:ln/>
        </p:spPr>
        <p:txBody>
          <a:bodyPr wrap="square" lIns="0" tIns="0" rIns="0" bIns="0" rtlCol="0" anchor="ctr"/>
          <a:lstStyle/>
          <a:p>
            <a:pPr marL="0" indent="0" algn="ctr">
              <a:buNone/>
            </a:pPr>
            <a:r>
              <a:rPr lang="en-US" sz="5400" b="1" dirty="0">
                <a:solidFill>
                  <a:srgbClr val="F5F6F8"/>
                </a:solidFill>
                <a:latin typeface="Cambria" pitchFamily="34" charset="0"/>
                <a:ea typeface="Cambria" pitchFamily="34" charset="-122"/>
                <a:cs typeface="Cambria" pitchFamily="34" charset="-120"/>
              </a:rPr>
              <a:t>¡</a:t>
            </a:r>
            <a:r>
              <a:rPr lang="en-US" sz="5400" b="1" dirty="0" err="1">
                <a:solidFill>
                  <a:srgbClr val="F5F6F8"/>
                </a:solidFill>
                <a:latin typeface="Cambria" pitchFamily="34" charset="0"/>
                <a:ea typeface="Cambria" pitchFamily="34" charset="-122"/>
                <a:cs typeface="Cambria" pitchFamily="34" charset="-120"/>
              </a:rPr>
              <a:t>Muchas</a:t>
            </a:r>
            <a:r>
              <a:rPr lang="en-US" sz="5400" b="1" dirty="0">
                <a:solidFill>
                  <a:srgbClr val="F5F6F8"/>
                </a:solidFill>
                <a:latin typeface="Cambria" pitchFamily="34" charset="0"/>
                <a:ea typeface="Cambria" pitchFamily="34" charset="-122"/>
                <a:cs typeface="Cambria" pitchFamily="34" charset="-120"/>
              </a:rPr>
              <a:t> gracias!</a:t>
            </a:r>
            <a:endParaRPr lang="en-US" sz="5400" dirty="0"/>
          </a:p>
        </p:txBody>
      </p:sp>
      <p:sp>
        <p:nvSpPr>
          <p:cNvPr id="3" name="Text 1"/>
          <p:cNvSpPr/>
          <p:nvPr/>
        </p:nvSpPr>
        <p:spPr>
          <a:xfrm>
            <a:off x="640080" y="3108960"/>
            <a:ext cx="10881360" cy="731520"/>
          </a:xfrm>
          <a:prstGeom prst="rect">
            <a:avLst/>
          </a:prstGeom>
          <a:noFill/>
          <a:ln/>
        </p:spPr>
        <p:txBody>
          <a:bodyPr wrap="square" lIns="0" tIns="0" rIns="0" bIns="0" rtlCol="0" anchor="ctr"/>
          <a:lstStyle/>
          <a:p>
            <a:pPr marL="0" indent="0" algn="ctr">
              <a:buNone/>
            </a:pPr>
            <a:endParaRPr lang="en-US" sz="2600" dirty="0"/>
          </a:p>
        </p:txBody>
      </p:sp>
      <p:sp>
        <p:nvSpPr>
          <p:cNvPr id="4" name="Text 2"/>
          <p:cNvSpPr/>
          <p:nvPr/>
        </p:nvSpPr>
        <p:spPr>
          <a:xfrm>
            <a:off x="640080" y="4297680"/>
            <a:ext cx="10881360" cy="822960"/>
          </a:xfrm>
          <a:prstGeom prst="rect">
            <a:avLst/>
          </a:prstGeom>
          <a:noFill/>
          <a:ln/>
        </p:spPr>
        <p:txBody>
          <a:bodyPr wrap="square" lIns="0" tIns="0" rIns="0" bIns="0" rtlCol="0" anchor="ctr"/>
          <a:lstStyle/>
          <a:p>
            <a:pPr marL="0" indent="0" algn="ctr">
              <a:lnSpc>
                <a:spcPct val="130000"/>
              </a:lnSpc>
              <a:buNone/>
            </a:pPr>
            <a:r>
              <a:rPr lang="en-US" sz="1600" b="1" dirty="0">
                <a:solidFill>
                  <a:srgbClr val="F5F6F8"/>
                </a:solidFill>
                <a:latin typeface="Calibri" pitchFamily="34" charset="0"/>
                <a:ea typeface="Calibri" pitchFamily="34" charset="-122"/>
                <a:cs typeface="Calibri" pitchFamily="34" charset="-120"/>
              </a:rPr>
              <a:t>Dr. Mauro Salvador Chacón Lemus
</a:t>
            </a:r>
            <a:r>
              <a:rPr lang="en-US" sz="1300" dirty="0">
                <a:solidFill>
                  <a:srgbClr val="AAB2C5"/>
                </a:solidFill>
                <a:latin typeface="Calibri" pitchFamily="34" charset="0"/>
                <a:ea typeface="Calibri" pitchFamily="34" charset="-122"/>
                <a:cs typeface="Calibri" pitchFamily="34" charset="-120"/>
              </a:rPr>
              <a:t>IPDP · Capítulo Guatemala</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0F19"/>
        </a:solidFill>
        <a:effectLst/>
      </p:bgPr>
    </p:bg>
    <p:spTree>
      <p:nvGrpSpPr>
        <p:cNvPr id="1" name=""/>
        <p:cNvGrpSpPr/>
        <p:nvPr/>
      </p:nvGrpSpPr>
      <p:grpSpPr>
        <a:xfrm>
          <a:off x="0" y="0"/>
          <a:ext cx="0" cy="0"/>
          <a:chOff x="0" y="0"/>
          <a:chExt cx="0" cy="0"/>
        </a:xfrm>
      </p:grpSpPr>
      <p:sp>
        <p:nvSpPr>
          <p:cNvPr id="2" name="Text 0"/>
          <p:cNvSpPr/>
          <p:nvPr/>
        </p:nvSpPr>
        <p:spPr>
          <a:xfrm>
            <a:off x="640080" y="502920"/>
            <a:ext cx="10972800" cy="457200"/>
          </a:xfrm>
          <a:prstGeom prst="rect">
            <a:avLst/>
          </a:prstGeom>
          <a:noFill/>
          <a:ln/>
        </p:spPr>
        <p:txBody>
          <a:bodyPr wrap="square" lIns="0" tIns="0" rIns="0" bIns="0" rtlCol="0" anchor="ctr"/>
          <a:lstStyle/>
          <a:p>
            <a:pPr marL="0" indent="0" algn="l">
              <a:buNone/>
            </a:pPr>
            <a:r>
              <a:rPr lang="en-US" sz="1500" b="1" kern="0" spc="200" dirty="0">
                <a:solidFill>
                  <a:srgbClr val="D1A954"/>
                </a:solidFill>
                <a:latin typeface="Calibri" pitchFamily="34" charset="0"/>
                <a:ea typeface="Calibri" pitchFamily="34" charset="-122"/>
                <a:cs typeface="Calibri" pitchFamily="34" charset="-120"/>
              </a:rPr>
              <a:t>I. INTRODUCCIÓN</a:t>
            </a:r>
            <a:endParaRPr lang="en-US" sz="1500" dirty="0"/>
          </a:p>
        </p:txBody>
      </p:sp>
      <p:sp>
        <p:nvSpPr>
          <p:cNvPr id="3" name="Text 1"/>
          <p:cNvSpPr/>
          <p:nvPr/>
        </p:nvSpPr>
        <p:spPr>
          <a:xfrm>
            <a:off x="640080" y="1051560"/>
            <a:ext cx="7498080" cy="1737360"/>
          </a:xfrm>
          <a:prstGeom prst="rect">
            <a:avLst/>
          </a:prstGeom>
          <a:noFill/>
          <a:ln/>
        </p:spPr>
        <p:txBody>
          <a:bodyPr wrap="square" lIns="0" tIns="0" rIns="0" bIns="0" rtlCol="0" anchor="ctr"/>
          <a:lstStyle/>
          <a:p>
            <a:pPr marL="0" indent="0">
              <a:lnSpc>
                <a:spcPct val="105000"/>
              </a:lnSpc>
              <a:buNone/>
            </a:pPr>
            <a:r>
              <a:rPr lang="en-US" sz="4000" b="1" dirty="0">
                <a:solidFill>
                  <a:srgbClr val="F5F6F8"/>
                </a:solidFill>
                <a:latin typeface="Cambria" pitchFamily="34" charset="0"/>
                <a:ea typeface="Cambria" pitchFamily="34" charset="-122"/>
                <a:cs typeface="Cambria" pitchFamily="34" charset="-120"/>
              </a:rPr>
              <a:t>¿Qué legitima</a:t>
            </a:r>
            <a:endParaRPr lang="en-US" sz="4000" dirty="0"/>
          </a:p>
          <a:p>
            <a:pPr marL="0" indent="0">
              <a:lnSpc>
                <a:spcPct val="105000"/>
              </a:lnSpc>
              <a:buNone/>
            </a:pPr>
            <a:r>
              <a:rPr lang="en-US" sz="4000" b="1" dirty="0">
                <a:solidFill>
                  <a:srgbClr val="F5F6F8"/>
                </a:solidFill>
                <a:latin typeface="Cambria" pitchFamily="34" charset="0"/>
                <a:ea typeface="Cambria" pitchFamily="34" charset="-122"/>
                <a:cs typeface="Cambria" pitchFamily="34" charset="-120"/>
              </a:rPr>
              <a:t>una sentencia?</a:t>
            </a:r>
            <a:endParaRPr lang="en-US" sz="4000" dirty="0"/>
          </a:p>
        </p:txBody>
      </p:sp>
      <p:sp>
        <p:nvSpPr>
          <p:cNvPr id="4" name="Shape 2"/>
          <p:cNvSpPr/>
          <p:nvPr/>
        </p:nvSpPr>
        <p:spPr>
          <a:xfrm>
            <a:off x="685800" y="3081528"/>
            <a:ext cx="128016" cy="128016"/>
          </a:xfrm>
          <a:prstGeom prst="ellipse">
            <a:avLst/>
          </a:prstGeom>
          <a:solidFill>
            <a:srgbClr val="6B7280"/>
          </a:solidFill>
          <a:ln/>
        </p:spPr>
        <p:txBody>
          <a:bodyPr/>
          <a:lstStyle/>
          <a:p>
            <a:endParaRPr lang="es-GT"/>
          </a:p>
        </p:txBody>
      </p:sp>
      <p:sp>
        <p:nvSpPr>
          <p:cNvPr id="5" name="Text 3"/>
          <p:cNvSpPr/>
          <p:nvPr/>
        </p:nvSpPr>
        <p:spPr>
          <a:xfrm>
            <a:off x="960120" y="2971800"/>
            <a:ext cx="9875520" cy="457200"/>
          </a:xfrm>
          <a:prstGeom prst="rect">
            <a:avLst/>
          </a:prstGeom>
          <a:noFill/>
          <a:ln/>
        </p:spPr>
        <p:txBody>
          <a:bodyPr wrap="square" lIns="0" tIns="0" rIns="0" bIns="0" rtlCol="0" anchor="ctr"/>
          <a:lstStyle/>
          <a:p>
            <a:pPr marL="0" indent="0">
              <a:buNone/>
            </a:pPr>
            <a:r>
              <a:rPr lang="en-US" sz="2000" dirty="0">
                <a:solidFill>
                  <a:srgbClr val="AAB2C5"/>
                </a:solidFill>
                <a:latin typeface="Calibri" pitchFamily="34" charset="0"/>
                <a:ea typeface="Calibri" pitchFamily="34" charset="-122"/>
                <a:cs typeface="Calibri" pitchFamily="34" charset="-120"/>
              </a:rPr>
              <a:t>No es la </a:t>
            </a:r>
            <a:r>
              <a:rPr lang="en-US" sz="2000" dirty="0" err="1">
                <a:solidFill>
                  <a:srgbClr val="AAB2C5"/>
                </a:solidFill>
                <a:latin typeface="Calibri" pitchFamily="34" charset="0"/>
                <a:ea typeface="Calibri" pitchFamily="34" charset="-122"/>
                <a:cs typeface="Calibri" pitchFamily="34" charset="-120"/>
              </a:rPr>
              <a:t>celeridad</a:t>
            </a:r>
            <a:r>
              <a:rPr lang="en-US" sz="2000" dirty="0">
                <a:solidFill>
                  <a:srgbClr val="AAB2C5"/>
                </a:solidFill>
                <a:latin typeface="Calibri" pitchFamily="34" charset="0"/>
                <a:ea typeface="Calibri" pitchFamily="34" charset="-122"/>
                <a:cs typeface="Calibri" pitchFamily="34" charset="-120"/>
              </a:rPr>
              <a:t> con que se resuelve.</a:t>
            </a:r>
            <a:endParaRPr lang="en-US" sz="2000" dirty="0"/>
          </a:p>
        </p:txBody>
      </p:sp>
      <p:sp>
        <p:nvSpPr>
          <p:cNvPr id="6" name="Shape 4"/>
          <p:cNvSpPr/>
          <p:nvPr/>
        </p:nvSpPr>
        <p:spPr>
          <a:xfrm>
            <a:off x="685800" y="3648456"/>
            <a:ext cx="128016" cy="128016"/>
          </a:xfrm>
          <a:prstGeom prst="ellipse">
            <a:avLst/>
          </a:prstGeom>
          <a:solidFill>
            <a:srgbClr val="6B7280"/>
          </a:solidFill>
          <a:ln/>
        </p:spPr>
        <p:txBody>
          <a:bodyPr/>
          <a:lstStyle/>
          <a:p>
            <a:endParaRPr lang="es-GT"/>
          </a:p>
        </p:txBody>
      </p:sp>
      <p:sp>
        <p:nvSpPr>
          <p:cNvPr id="7" name="Text 5"/>
          <p:cNvSpPr/>
          <p:nvPr/>
        </p:nvSpPr>
        <p:spPr>
          <a:xfrm>
            <a:off x="960120" y="3538728"/>
            <a:ext cx="9875520" cy="457200"/>
          </a:xfrm>
          <a:prstGeom prst="rect">
            <a:avLst/>
          </a:prstGeom>
          <a:noFill/>
          <a:ln/>
        </p:spPr>
        <p:txBody>
          <a:bodyPr wrap="square" lIns="0" tIns="0" rIns="0" bIns="0" rtlCol="0" anchor="ctr"/>
          <a:lstStyle/>
          <a:p>
            <a:pPr marL="0" indent="0">
              <a:buNone/>
            </a:pPr>
            <a:r>
              <a:rPr lang="en-US" sz="2000" dirty="0">
                <a:solidFill>
                  <a:srgbClr val="AAB2C5"/>
                </a:solidFill>
                <a:latin typeface="Calibri" pitchFamily="34" charset="0"/>
                <a:ea typeface="Calibri" pitchFamily="34" charset="-122"/>
                <a:cs typeface="Calibri" pitchFamily="34" charset="-120"/>
              </a:rPr>
              <a:t>No es el volumen de jurisprudencia citada.</a:t>
            </a:r>
            <a:endParaRPr lang="en-US" sz="2000" dirty="0"/>
          </a:p>
        </p:txBody>
      </p:sp>
      <p:sp>
        <p:nvSpPr>
          <p:cNvPr id="8" name="Shape 6"/>
          <p:cNvSpPr/>
          <p:nvPr/>
        </p:nvSpPr>
        <p:spPr>
          <a:xfrm>
            <a:off x="685800" y="4215384"/>
            <a:ext cx="128016" cy="128016"/>
          </a:xfrm>
          <a:prstGeom prst="ellipse">
            <a:avLst/>
          </a:prstGeom>
          <a:solidFill>
            <a:srgbClr val="6B7280"/>
          </a:solidFill>
          <a:ln/>
        </p:spPr>
        <p:txBody>
          <a:bodyPr/>
          <a:lstStyle/>
          <a:p>
            <a:endParaRPr lang="es-GT"/>
          </a:p>
        </p:txBody>
      </p:sp>
      <p:sp>
        <p:nvSpPr>
          <p:cNvPr id="9" name="Text 7"/>
          <p:cNvSpPr/>
          <p:nvPr/>
        </p:nvSpPr>
        <p:spPr>
          <a:xfrm>
            <a:off x="960120" y="4105656"/>
            <a:ext cx="9875520" cy="457200"/>
          </a:xfrm>
          <a:prstGeom prst="rect">
            <a:avLst/>
          </a:prstGeom>
          <a:noFill/>
          <a:ln/>
        </p:spPr>
        <p:txBody>
          <a:bodyPr wrap="square" lIns="0" tIns="0" rIns="0" bIns="0" rtlCol="0" anchor="ctr"/>
          <a:lstStyle/>
          <a:p>
            <a:pPr marL="0" indent="0">
              <a:buNone/>
            </a:pPr>
            <a:r>
              <a:rPr lang="en-US" sz="2000" dirty="0">
                <a:solidFill>
                  <a:srgbClr val="AAB2C5"/>
                </a:solidFill>
                <a:latin typeface="Calibri" pitchFamily="34" charset="0"/>
                <a:ea typeface="Calibri" pitchFamily="34" charset="-122"/>
                <a:cs typeface="Calibri" pitchFamily="34" charset="-120"/>
              </a:rPr>
              <a:t>Tampoco quién — o qué — la redacta.</a:t>
            </a:r>
            <a:endParaRPr lang="en-US" sz="2000" dirty="0"/>
          </a:p>
        </p:txBody>
      </p:sp>
      <p:sp>
        <p:nvSpPr>
          <p:cNvPr id="10" name="Shape 8"/>
          <p:cNvSpPr/>
          <p:nvPr/>
        </p:nvSpPr>
        <p:spPr>
          <a:xfrm>
            <a:off x="640080" y="4901184"/>
            <a:ext cx="10881360" cy="1417320"/>
          </a:xfrm>
          <a:prstGeom prst="roundRect">
            <a:avLst>
              <a:gd name="adj" fmla="val 5161"/>
            </a:avLst>
          </a:prstGeom>
          <a:solidFill>
            <a:srgbClr val="161D2E"/>
          </a:solidFill>
          <a:ln/>
        </p:spPr>
        <p:txBody>
          <a:bodyPr/>
          <a:lstStyle/>
          <a:p>
            <a:endParaRPr lang="es-GT"/>
          </a:p>
        </p:txBody>
      </p:sp>
      <p:sp>
        <p:nvSpPr>
          <p:cNvPr id="11" name="Text 9"/>
          <p:cNvSpPr/>
          <p:nvPr/>
        </p:nvSpPr>
        <p:spPr>
          <a:xfrm>
            <a:off x="914400" y="5084064"/>
            <a:ext cx="10332720" cy="1051560"/>
          </a:xfrm>
          <a:prstGeom prst="rect">
            <a:avLst/>
          </a:prstGeom>
          <a:noFill/>
          <a:ln/>
        </p:spPr>
        <p:txBody>
          <a:bodyPr wrap="square" lIns="0" tIns="0" rIns="0" bIns="0" rtlCol="0" anchor="ctr"/>
          <a:lstStyle/>
          <a:p>
            <a:pPr marL="0" indent="0">
              <a:lnSpc>
                <a:spcPct val="125000"/>
              </a:lnSpc>
              <a:buNone/>
            </a:pPr>
            <a:r>
              <a:rPr lang="en-US" sz="2100" dirty="0">
                <a:solidFill>
                  <a:srgbClr val="F5F6F8"/>
                </a:solidFill>
                <a:latin typeface="Calibri" pitchFamily="34" charset="0"/>
                <a:ea typeface="Calibri" pitchFamily="34" charset="-122"/>
                <a:cs typeface="Calibri" pitchFamily="34" charset="-120"/>
              </a:rPr>
              <a:t>Lo que legitima una decisión es haber sido producto de un proceso que respeta las garantías constitucionales: </a:t>
            </a:r>
            <a:r>
              <a:rPr lang="en-US" sz="2100" b="1" dirty="0">
                <a:solidFill>
                  <a:srgbClr val="D1A954"/>
                </a:solidFill>
                <a:latin typeface="Calibri" pitchFamily="34" charset="0"/>
                <a:ea typeface="Calibri" pitchFamily="34" charset="-122"/>
                <a:cs typeface="Calibri" pitchFamily="34" charset="-120"/>
              </a:rPr>
              <a:t>contradicción, motivación, imparcialidad.</a:t>
            </a:r>
            <a:endParaRPr lang="en-US" sz="2100" dirty="0"/>
          </a:p>
        </p:txBody>
      </p:sp>
      <p:sp>
        <p:nvSpPr>
          <p:cNvPr id="12" name="Text 10"/>
          <p:cNvSpPr/>
          <p:nvPr/>
        </p:nvSpPr>
        <p:spPr>
          <a:xfrm>
            <a:off x="548640" y="6446520"/>
            <a:ext cx="6400800" cy="320040"/>
          </a:xfrm>
          <a:prstGeom prst="rect">
            <a:avLst/>
          </a:prstGeom>
          <a:noFill/>
          <a:ln/>
        </p:spPr>
        <p:txBody>
          <a:bodyPr wrap="square" lIns="0" tIns="0" rIns="0" bIns="0" rtlCol="0" anchor="ctr"/>
          <a:lstStyle/>
          <a:p>
            <a:pPr marL="0" indent="0" algn="l">
              <a:buNone/>
            </a:pPr>
            <a:r>
              <a:rPr lang="en-US" sz="1100" dirty="0">
                <a:solidFill>
                  <a:srgbClr val="AAB2C5"/>
                </a:solidFill>
                <a:latin typeface="Calibri" pitchFamily="34" charset="0"/>
                <a:ea typeface="Calibri" pitchFamily="34" charset="-122"/>
                <a:cs typeface="Calibri" pitchFamily="34" charset="-120"/>
              </a:rPr>
              <a:t>Introducción</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11726"/>
        </a:solidFill>
        <a:effectLst/>
      </p:bgPr>
    </p:bg>
    <p:spTree>
      <p:nvGrpSpPr>
        <p:cNvPr id="1" name=""/>
        <p:cNvGrpSpPr/>
        <p:nvPr/>
      </p:nvGrpSpPr>
      <p:grpSpPr>
        <a:xfrm>
          <a:off x="0" y="0"/>
          <a:ext cx="0" cy="0"/>
          <a:chOff x="0" y="0"/>
          <a:chExt cx="0" cy="0"/>
        </a:xfrm>
      </p:grpSpPr>
      <p:sp>
        <p:nvSpPr>
          <p:cNvPr id="2" name="Text 0"/>
          <p:cNvSpPr/>
          <p:nvPr/>
        </p:nvSpPr>
        <p:spPr>
          <a:xfrm>
            <a:off x="822960" y="502920"/>
            <a:ext cx="1828800" cy="1463040"/>
          </a:xfrm>
          <a:prstGeom prst="rect">
            <a:avLst/>
          </a:prstGeom>
          <a:noFill/>
          <a:ln/>
        </p:spPr>
        <p:txBody>
          <a:bodyPr wrap="square" lIns="0" tIns="0" rIns="0" bIns="0" rtlCol="0" anchor="ctr"/>
          <a:lstStyle/>
          <a:p>
            <a:pPr marL="0" indent="0">
              <a:buNone/>
            </a:pPr>
            <a:r>
              <a:rPr lang="en-US" sz="10000" dirty="0">
                <a:solidFill>
                  <a:srgbClr val="8A7440"/>
                </a:solidFill>
                <a:latin typeface="Cambria" pitchFamily="34" charset="0"/>
                <a:ea typeface="Cambria" pitchFamily="34" charset="-122"/>
                <a:cs typeface="Cambria" pitchFamily="34" charset="-120"/>
              </a:rPr>
              <a:t>“</a:t>
            </a:r>
            <a:endParaRPr lang="en-US" sz="10000" dirty="0"/>
          </a:p>
        </p:txBody>
      </p:sp>
      <p:sp>
        <p:nvSpPr>
          <p:cNvPr id="3" name="Text 1"/>
          <p:cNvSpPr/>
          <p:nvPr/>
        </p:nvSpPr>
        <p:spPr>
          <a:xfrm>
            <a:off x="1188720" y="1920240"/>
            <a:ext cx="9784080" cy="3108960"/>
          </a:xfrm>
          <a:prstGeom prst="rect">
            <a:avLst/>
          </a:prstGeom>
          <a:noFill/>
          <a:ln/>
        </p:spPr>
        <p:txBody>
          <a:bodyPr wrap="square" lIns="0" tIns="0" rIns="0" bIns="0" rtlCol="0" anchor="ctr"/>
          <a:lstStyle/>
          <a:p>
            <a:pPr marL="0" indent="0" algn="l">
              <a:lnSpc>
                <a:spcPct val="130000"/>
              </a:lnSpc>
              <a:buNone/>
            </a:pPr>
            <a:r>
              <a:rPr lang="en-US" sz="3400" b="1" dirty="0">
                <a:solidFill>
                  <a:srgbClr val="F5F6F8"/>
                </a:solidFill>
                <a:latin typeface="Cambria" pitchFamily="34" charset="0"/>
                <a:ea typeface="Cambria" pitchFamily="34" charset="-122"/>
                <a:cs typeface="Cambria" pitchFamily="34" charset="-120"/>
              </a:rPr>
              <a:t>Desde ahí entra la inteligencia artificial —
</a:t>
            </a:r>
            <a:r>
              <a:rPr lang="en-US" sz="3400" b="1" dirty="0">
                <a:solidFill>
                  <a:srgbClr val="D1A954"/>
                </a:solidFill>
                <a:latin typeface="Cambria" pitchFamily="34" charset="0"/>
                <a:ea typeface="Cambria" pitchFamily="34" charset="-122"/>
                <a:cs typeface="Cambria" pitchFamily="34" charset="-120"/>
              </a:rPr>
              <a:t>no como fenómeno tecnológico,</a:t>
            </a:r>
            <a:endParaRPr lang="en-US" sz="3400" dirty="0"/>
          </a:p>
          <a:p>
            <a:pPr marL="0" indent="0" algn="l">
              <a:lnSpc>
                <a:spcPct val="130000"/>
              </a:lnSpc>
              <a:buNone/>
            </a:pPr>
            <a:r>
              <a:rPr lang="en-US" sz="3400" b="1" dirty="0">
                <a:solidFill>
                  <a:srgbClr val="D1A954"/>
                </a:solidFill>
                <a:latin typeface="Cambria" pitchFamily="34" charset="0"/>
                <a:ea typeface="Cambria" pitchFamily="34" charset="-122"/>
                <a:cs typeface="Cambria" pitchFamily="34" charset="-120"/>
              </a:rPr>
              <a:t>sino como problema de teoría del proceso.</a:t>
            </a:r>
            <a:endParaRPr lang="en-US" sz="3400" dirty="0"/>
          </a:p>
        </p:txBody>
      </p:sp>
      <p:sp>
        <p:nvSpPr>
          <p:cNvPr id="4" name="Text 2"/>
          <p:cNvSpPr/>
          <p:nvPr/>
        </p:nvSpPr>
        <p:spPr>
          <a:xfrm>
            <a:off x="548640" y="6446520"/>
            <a:ext cx="6400800" cy="320040"/>
          </a:xfrm>
          <a:prstGeom prst="rect">
            <a:avLst/>
          </a:prstGeom>
          <a:noFill/>
          <a:ln/>
        </p:spPr>
        <p:txBody>
          <a:bodyPr wrap="square" lIns="0" tIns="0" rIns="0" bIns="0" rtlCol="0" anchor="ctr"/>
          <a:lstStyle/>
          <a:p>
            <a:pPr marL="0" indent="0" algn="l">
              <a:buNone/>
            </a:pPr>
            <a:r>
              <a:rPr lang="en-US" sz="1100" dirty="0">
                <a:solidFill>
                  <a:srgbClr val="AAB2C5"/>
                </a:solidFill>
                <a:latin typeface="Calibri" pitchFamily="34" charset="0"/>
                <a:ea typeface="Calibri" pitchFamily="34" charset="-122"/>
                <a:cs typeface="Calibri" pitchFamily="34" charset="-120"/>
              </a:rPr>
              <a:t>Introducción</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0F19"/>
        </a:solidFill>
        <a:effectLst/>
      </p:bgPr>
    </p:bg>
    <p:spTree>
      <p:nvGrpSpPr>
        <p:cNvPr id="1" name=""/>
        <p:cNvGrpSpPr/>
        <p:nvPr/>
      </p:nvGrpSpPr>
      <p:grpSpPr>
        <a:xfrm>
          <a:off x="0" y="0"/>
          <a:ext cx="0" cy="0"/>
          <a:chOff x="0" y="0"/>
          <a:chExt cx="0" cy="0"/>
        </a:xfrm>
      </p:grpSpPr>
      <p:sp>
        <p:nvSpPr>
          <p:cNvPr id="2" name="Text 0"/>
          <p:cNvSpPr/>
          <p:nvPr/>
        </p:nvSpPr>
        <p:spPr>
          <a:xfrm>
            <a:off x="640080" y="502920"/>
            <a:ext cx="10972800" cy="457200"/>
          </a:xfrm>
          <a:prstGeom prst="rect">
            <a:avLst/>
          </a:prstGeom>
          <a:noFill/>
          <a:ln/>
        </p:spPr>
        <p:txBody>
          <a:bodyPr wrap="square" lIns="0" tIns="0" rIns="0" bIns="0" rtlCol="0" anchor="ctr"/>
          <a:lstStyle/>
          <a:p>
            <a:pPr marL="0" indent="0" algn="l">
              <a:buNone/>
            </a:pPr>
            <a:r>
              <a:rPr lang="en-US" sz="1500" b="1" kern="0" spc="200" dirty="0">
                <a:solidFill>
                  <a:srgbClr val="D1A954"/>
                </a:solidFill>
                <a:latin typeface="Calibri" pitchFamily="34" charset="0"/>
                <a:ea typeface="Calibri" pitchFamily="34" charset="-122"/>
                <a:cs typeface="Calibri" pitchFamily="34" charset="-120"/>
              </a:rPr>
              <a:t>II. ¿QUÉ ES Y QUÉ NO ES LA IA EN EL PROCESO?</a:t>
            </a:r>
            <a:endParaRPr lang="en-US" sz="1500" dirty="0"/>
          </a:p>
        </p:txBody>
      </p:sp>
      <p:sp>
        <p:nvSpPr>
          <p:cNvPr id="3" name="Text 1"/>
          <p:cNvSpPr/>
          <p:nvPr/>
        </p:nvSpPr>
        <p:spPr>
          <a:xfrm>
            <a:off x="640080" y="1188720"/>
            <a:ext cx="10515600" cy="914400"/>
          </a:xfrm>
          <a:prstGeom prst="rect">
            <a:avLst/>
          </a:prstGeom>
          <a:noFill/>
          <a:ln/>
        </p:spPr>
        <p:txBody>
          <a:bodyPr wrap="square" lIns="0" tIns="0" rIns="0" bIns="0" rtlCol="0" anchor="ctr"/>
          <a:lstStyle/>
          <a:p>
            <a:pPr marL="0" indent="0">
              <a:buNone/>
            </a:pPr>
            <a:r>
              <a:rPr lang="en-US" sz="3800" b="1" dirty="0">
                <a:solidFill>
                  <a:srgbClr val="F5F6F8"/>
                </a:solidFill>
                <a:latin typeface="Cambria" pitchFamily="34" charset="0"/>
                <a:ea typeface="Cambria" pitchFamily="34" charset="-122"/>
                <a:cs typeface="Cambria" pitchFamily="34" charset="-120"/>
              </a:rPr>
              <a:t>Una definición operativa</a:t>
            </a:r>
            <a:endParaRPr lang="en-US" sz="3800" dirty="0"/>
          </a:p>
        </p:txBody>
      </p:sp>
      <p:sp>
        <p:nvSpPr>
          <p:cNvPr id="4" name="Text 2"/>
          <p:cNvSpPr/>
          <p:nvPr/>
        </p:nvSpPr>
        <p:spPr>
          <a:xfrm>
            <a:off x="640080" y="2377440"/>
            <a:ext cx="9875520" cy="2011680"/>
          </a:xfrm>
          <a:prstGeom prst="rect">
            <a:avLst/>
          </a:prstGeom>
          <a:noFill/>
          <a:ln/>
        </p:spPr>
        <p:txBody>
          <a:bodyPr wrap="square" lIns="0" tIns="0" rIns="0" bIns="0" rtlCol="0" anchor="ctr"/>
          <a:lstStyle/>
          <a:p>
            <a:pPr marL="0" indent="0">
              <a:lnSpc>
                <a:spcPct val="135000"/>
              </a:lnSpc>
              <a:buNone/>
            </a:pPr>
            <a:r>
              <a:rPr lang="en-US" sz="2700" dirty="0">
                <a:solidFill>
                  <a:srgbClr val="AAB2C5"/>
                </a:solidFill>
                <a:latin typeface="Calibri" pitchFamily="34" charset="0"/>
                <a:ea typeface="Calibri" pitchFamily="34" charset="-122"/>
                <a:cs typeface="Calibri" pitchFamily="34" charset="-120"/>
              </a:rPr>
              <a:t>Sistemas que procesan grandes volúmenes de información para identificar patrones, resumir contenido o asistir en tareas analíticas.</a:t>
            </a:r>
            <a:endParaRPr lang="en-US" sz="2700" dirty="0"/>
          </a:p>
        </p:txBody>
      </p:sp>
      <p:sp>
        <p:nvSpPr>
          <p:cNvPr id="5" name="Text 3"/>
          <p:cNvSpPr/>
          <p:nvPr/>
        </p:nvSpPr>
        <p:spPr>
          <a:xfrm>
            <a:off x="548640" y="6446520"/>
            <a:ext cx="6400800" cy="320040"/>
          </a:xfrm>
          <a:prstGeom prst="rect">
            <a:avLst/>
          </a:prstGeom>
          <a:noFill/>
          <a:ln/>
        </p:spPr>
        <p:txBody>
          <a:bodyPr wrap="square" lIns="0" tIns="0" rIns="0" bIns="0" rtlCol="0" anchor="ctr"/>
          <a:lstStyle/>
          <a:p>
            <a:pPr marL="0" indent="0" algn="l">
              <a:buNone/>
            </a:pPr>
            <a:r>
              <a:rPr lang="en-US" sz="1100" dirty="0">
                <a:solidFill>
                  <a:srgbClr val="AAB2C5"/>
                </a:solidFill>
                <a:latin typeface="Calibri" pitchFamily="34" charset="0"/>
                <a:ea typeface="Calibri" pitchFamily="34" charset="-122"/>
                <a:cs typeface="Calibri" pitchFamily="34" charset="-120"/>
              </a:rPr>
              <a:t>Qué es la IA</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0F19"/>
        </a:solidFill>
        <a:effectLst/>
      </p:bgPr>
    </p:bg>
    <p:spTree>
      <p:nvGrpSpPr>
        <p:cNvPr id="1" name=""/>
        <p:cNvGrpSpPr/>
        <p:nvPr/>
      </p:nvGrpSpPr>
      <p:grpSpPr>
        <a:xfrm>
          <a:off x="0" y="0"/>
          <a:ext cx="0" cy="0"/>
          <a:chOff x="0" y="0"/>
          <a:chExt cx="0" cy="0"/>
        </a:xfrm>
      </p:grpSpPr>
      <p:sp>
        <p:nvSpPr>
          <p:cNvPr id="2" name="Text 0"/>
          <p:cNvSpPr/>
          <p:nvPr/>
        </p:nvSpPr>
        <p:spPr>
          <a:xfrm>
            <a:off x="640080" y="502920"/>
            <a:ext cx="10972800" cy="457200"/>
          </a:xfrm>
          <a:prstGeom prst="rect">
            <a:avLst/>
          </a:prstGeom>
          <a:noFill/>
          <a:ln/>
        </p:spPr>
        <p:txBody>
          <a:bodyPr wrap="square" lIns="0" tIns="0" rIns="0" bIns="0" rtlCol="0" anchor="ctr"/>
          <a:lstStyle/>
          <a:p>
            <a:pPr marL="0" indent="0" algn="l">
              <a:buNone/>
            </a:pPr>
            <a:r>
              <a:rPr lang="en-US" sz="1500" b="1" kern="0" spc="200" dirty="0">
                <a:solidFill>
                  <a:srgbClr val="D1A954"/>
                </a:solidFill>
                <a:latin typeface="Calibri" pitchFamily="34" charset="0"/>
                <a:ea typeface="Calibri" pitchFamily="34" charset="-122"/>
                <a:cs typeface="Calibri" pitchFamily="34" charset="-120"/>
              </a:rPr>
              <a:t>FUNCIONES ÚTILES HOY</a:t>
            </a:r>
            <a:endParaRPr lang="en-US" sz="1500" dirty="0"/>
          </a:p>
        </p:txBody>
      </p:sp>
      <p:sp>
        <p:nvSpPr>
          <p:cNvPr id="3" name="Shape 1"/>
          <p:cNvSpPr/>
          <p:nvPr/>
        </p:nvSpPr>
        <p:spPr>
          <a:xfrm>
            <a:off x="640080" y="1234440"/>
            <a:ext cx="384048" cy="384048"/>
          </a:xfrm>
          <a:prstGeom prst="ellipse">
            <a:avLst/>
          </a:prstGeom>
          <a:solidFill>
            <a:srgbClr val="D1A954"/>
          </a:solidFill>
          <a:ln/>
        </p:spPr>
        <p:txBody>
          <a:bodyPr/>
          <a:lstStyle/>
          <a:p>
            <a:endParaRPr lang="es-GT"/>
          </a:p>
        </p:txBody>
      </p:sp>
      <p:sp>
        <p:nvSpPr>
          <p:cNvPr id="4" name="Text 2"/>
          <p:cNvSpPr/>
          <p:nvPr/>
        </p:nvSpPr>
        <p:spPr>
          <a:xfrm>
            <a:off x="640080" y="1234440"/>
            <a:ext cx="384048" cy="384048"/>
          </a:xfrm>
          <a:prstGeom prst="rect">
            <a:avLst/>
          </a:prstGeom>
          <a:noFill/>
          <a:ln/>
        </p:spPr>
        <p:txBody>
          <a:bodyPr wrap="square" lIns="0" tIns="0" rIns="0" bIns="0" rtlCol="0" anchor="ctr"/>
          <a:lstStyle/>
          <a:p>
            <a:pPr marL="0" indent="0" algn="ctr">
              <a:buNone/>
            </a:pPr>
            <a:r>
              <a:rPr lang="en-US" sz="1500" b="1" dirty="0">
                <a:solidFill>
                  <a:srgbClr val="0B0F19"/>
                </a:solidFill>
                <a:latin typeface="Calibri" pitchFamily="34" charset="0"/>
                <a:ea typeface="Calibri" pitchFamily="34" charset="-122"/>
                <a:cs typeface="Calibri" pitchFamily="34" charset="-120"/>
              </a:rPr>
              <a:t>1</a:t>
            </a:r>
            <a:endParaRPr lang="en-US" sz="1500" dirty="0"/>
          </a:p>
        </p:txBody>
      </p:sp>
      <p:sp>
        <p:nvSpPr>
          <p:cNvPr id="5" name="Text 3"/>
          <p:cNvSpPr/>
          <p:nvPr/>
        </p:nvSpPr>
        <p:spPr>
          <a:xfrm>
            <a:off x="1234440" y="1234440"/>
            <a:ext cx="9875520" cy="384048"/>
          </a:xfrm>
          <a:prstGeom prst="rect">
            <a:avLst/>
          </a:prstGeom>
          <a:noFill/>
          <a:ln/>
        </p:spPr>
        <p:txBody>
          <a:bodyPr wrap="square" lIns="0" tIns="0" rIns="0" bIns="0" rtlCol="0" anchor="ctr"/>
          <a:lstStyle/>
          <a:p>
            <a:pPr marL="0" indent="0">
              <a:buNone/>
            </a:pPr>
            <a:r>
              <a:rPr lang="en-US" sz="2100" dirty="0">
                <a:solidFill>
                  <a:srgbClr val="F5F6F8"/>
                </a:solidFill>
                <a:latin typeface="Calibri" pitchFamily="34" charset="0"/>
                <a:ea typeface="Calibri" pitchFamily="34" charset="-122"/>
                <a:cs typeface="Calibri" pitchFamily="34" charset="-120"/>
              </a:rPr>
              <a:t>Buscar precedentes y jurisprudencia.</a:t>
            </a:r>
            <a:endParaRPr lang="en-US" sz="2100" dirty="0"/>
          </a:p>
        </p:txBody>
      </p:sp>
      <p:sp>
        <p:nvSpPr>
          <p:cNvPr id="6" name="Shape 4"/>
          <p:cNvSpPr/>
          <p:nvPr/>
        </p:nvSpPr>
        <p:spPr>
          <a:xfrm>
            <a:off x="640080" y="2011680"/>
            <a:ext cx="384048" cy="384048"/>
          </a:xfrm>
          <a:prstGeom prst="ellipse">
            <a:avLst/>
          </a:prstGeom>
          <a:solidFill>
            <a:srgbClr val="D1A954"/>
          </a:solidFill>
          <a:ln/>
        </p:spPr>
        <p:txBody>
          <a:bodyPr/>
          <a:lstStyle/>
          <a:p>
            <a:endParaRPr lang="es-GT"/>
          </a:p>
        </p:txBody>
      </p:sp>
      <p:sp>
        <p:nvSpPr>
          <p:cNvPr id="7" name="Text 5"/>
          <p:cNvSpPr/>
          <p:nvPr/>
        </p:nvSpPr>
        <p:spPr>
          <a:xfrm>
            <a:off x="640080" y="2011680"/>
            <a:ext cx="384048" cy="384048"/>
          </a:xfrm>
          <a:prstGeom prst="rect">
            <a:avLst/>
          </a:prstGeom>
          <a:noFill/>
          <a:ln/>
        </p:spPr>
        <p:txBody>
          <a:bodyPr wrap="square" lIns="0" tIns="0" rIns="0" bIns="0" rtlCol="0" anchor="ctr"/>
          <a:lstStyle/>
          <a:p>
            <a:pPr marL="0" indent="0" algn="ctr">
              <a:buNone/>
            </a:pPr>
            <a:r>
              <a:rPr lang="en-US" sz="1500" b="1" dirty="0">
                <a:solidFill>
                  <a:srgbClr val="0B0F19"/>
                </a:solidFill>
                <a:latin typeface="Calibri" pitchFamily="34" charset="0"/>
                <a:ea typeface="Calibri" pitchFamily="34" charset="-122"/>
                <a:cs typeface="Calibri" pitchFamily="34" charset="-120"/>
              </a:rPr>
              <a:t>2</a:t>
            </a:r>
            <a:endParaRPr lang="en-US" sz="1500" dirty="0"/>
          </a:p>
        </p:txBody>
      </p:sp>
      <p:sp>
        <p:nvSpPr>
          <p:cNvPr id="8" name="Text 6"/>
          <p:cNvSpPr/>
          <p:nvPr/>
        </p:nvSpPr>
        <p:spPr>
          <a:xfrm>
            <a:off x="1234440" y="2011680"/>
            <a:ext cx="9875520" cy="384048"/>
          </a:xfrm>
          <a:prstGeom prst="rect">
            <a:avLst/>
          </a:prstGeom>
          <a:noFill/>
          <a:ln/>
        </p:spPr>
        <p:txBody>
          <a:bodyPr wrap="square" lIns="0" tIns="0" rIns="0" bIns="0" rtlCol="0" anchor="ctr"/>
          <a:lstStyle/>
          <a:p>
            <a:pPr marL="0" indent="0">
              <a:buNone/>
            </a:pPr>
            <a:r>
              <a:rPr lang="en-US" sz="2100" dirty="0">
                <a:solidFill>
                  <a:srgbClr val="F5F6F8"/>
                </a:solidFill>
                <a:latin typeface="Calibri" pitchFamily="34" charset="0"/>
                <a:ea typeface="Calibri" pitchFamily="34" charset="-122"/>
                <a:cs typeface="Calibri" pitchFamily="34" charset="-120"/>
              </a:rPr>
              <a:t>Resumir expedientes extensos.</a:t>
            </a:r>
            <a:endParaRPr lang="en-US" sz="2100" dirty="0"/>
          </a:p>
        </p:txBody>
      </p:sp>
      <p:sp>
        <p:nvSpPr>
          <p:cNvPr id="9" name="Shape 7"/>
          <p:cNvSpPr/>
          <p:nvPr/>
        </p:nvSpPr>
        <p:spPr>
          <a:xfrm>
            <a:off x="640080" y="2788920"/>
            <a:ext cx="384048" cy="384048"/>
          </a:xfrm>
          <a:prstGeom prst="ellipse">
            <a:avLst/>
          </a:prstGeom>
          <a:solidFill>
            <a:srgbClr val="D1A954"/>
          </a:solidFill>
          <a:ln/>
        </p:spPr>
        <p:txBody>
          <a:bodyPr/>
          <a:lstStyle/>
          <a:p>
            <a:endParaRPr lang="es-GT"/>
          </a:p>
        </p:txBody>
      </p:sp>
      <p:sp>
        <p:nvSpPr>
          <p:cNvPr id="10" name="Text 8"/>
          <p:cNvSpPr/>
          <p:nvPr/>
        </p:nvSpPr>
        <p:spPr>
          <a:xfrm>
            <a:off x="640080" y="2788920"/>
            <a:ext cx="384048" cy="384048"/>
          </a:xfrm>
          <a:prstGeom prst="rect">
            <a:avLst/>
          </a:prstGeom>
          <a:noFill/>
          <a:ln/>
        </p:spPr>
        <p:txBody>
          <a:bodyPr wrap="square" lIns="0" tIns="0" rIns="0" bIns="0" rtlCol="0" anchor="ctr"/>
          <a:lstStyle/>
          <a:p>
            <a:pPr marL="0" indent="0" algn="ctr">
              <a:buNone/>
            </a:pPr>
            <a:r>
              <a:rPr lang="en-US" sz="1500" b="1" dirty="0">
                <a:solidFill>
                  <a:srgbClr val="0B0F19"/>
                </a:solidFill>
                <a:latin typeface="Calibri" pitchFamily="34" charset="0"/>
                <a:ea typeface="Calibri" pitchFamily="34" charset="-122"/>
                <a:cs typeface="Calibri" pitchFamily="34" charset="-120"/>
              </a:rPr>
              <a:t>3</a:t>
            </a:r>
            <a:endParaRPr lang="en-US" sz="1500" dirty="0"/>
          </a:p>
        </p:txBody>
      </p:sp>
      <p:sp>
        <p:nvSpPr>
          <p:cNvPr id="11" name="Text 9"/>
          <p:cNvSpPr/>
          <p:nvPr/>
        </p:nvSpPr>
        <p:spPr>
          <a:xfrm>
            <a:off x="1234440" y="2788920"/>
            <a:ext cx="9875520" cy="384048"/>
          </a:xfrm>
          <a:prstGeom prst="rect">
            <a:avLst/>
          </a:prstGeom>
          <a:noFill/>
          <a:ln/>
        </p:spPr>
        <p:txBody>
          <a:bodyPr wrap="square" lIns="0" tIns="0" rIns="0" bIns="0" rtlCol="0" anchor="ctr"/>
          <a:lstStyle/>
          <a:p>
            <a:pPr marL="0" indent="0">
              <a:buNone/>
            </a:pPr>
            <a:r>
              <a:rPr lang="en-US" sz="2100" dirty="0">
                <a:solidFill>
                  <a:srgbClr val="F5F6F8"/>
                </a:solidFill>
                <a:latin typeface="Calibri" pitchFamily="34" charset="0"/>
                <a:ea typeface="Calibri" pitchFamily="34" charset="-122"/>
                <a:cs typeface="Calibri" pitchFamily="34" charset="-120"/>
              </a:rPr>
              <a:t>Clasificar y organizar documentos.</a:t>
            </a:r>
            <a:endParaRPr lang="en-US" sz="2100" dirty="0"/>
          </a:p>
        </p:txBody>
      </p:sp>
      <p:sp>
        <p:nvSpPr>
          <p:cNvPr id="12" name="Shape 10"/>
          <p:cNvSpPr/>
          <p:nvPr/>
        </p:nvSpPr>
        <p:spPr>
          <a:xfrm>
            <a:off x="640080" y="3566160"/>
            <a:ext cx="384048" cy="384048"/>
          </a:xfrm>
          <a:prstGeom prst="ellipse">
            <a:avLst/>
          </a:prstGeom>
          <a:solidFill>
            <a:srgbClr val="D1A954"/>
          </a:solidFill>
          <a:ln/>
        </p:spPr>
        <p:txBody>
          <a:bodyPr/>
          <a:lstStyle/>
          <a:p>
            <a:endParaRPr lang="es-GT"/>
          </a:p>
        </p:txBody>
      </p:sp>
      <p:sp>
        <p:nvSpPr>
          <p:cNvPr id="13" name="Text 11"/>
          <p:cNvSpPr/>
          <p:nvPr/>
        </p:nvSpPr>
        <p:spPr>
          <a:xfrm>
            <a:off x="640080" y="3566160"/>
            <a:ext cx="384048" cy="384048"/>
          </a:xfrm>
          <a:prstGeom prst="rect">
            <a:avLst/>
          </a:prstGeom>
          <a:noFill/>
          <a:ln/>
        </p:spPr>
        <p:txBody>
          <a:bodyPr wrap="square" lIns="0" tIns="0" rIns="0" bIns="0" rtlCol="0" anchor="ctr"/>
          <a:lstStyle/>
          <a:p>
            <a:pPr marL="0" indent="0" algn="ctr">
              <a:buNone/>
            </a:pPr>
            <a:r>
              <a:rPr lang="en-US" sz="1500" b="1" dirty="0">
                <a:solidFill>
                  <a:srgbClr val="0B0F19"/>
                </a:solidFill>
                <a:latin typeface="Calibri" pitchFamily="34" charset="0"/>
                <a:ea typeface="Calibri" pitchFamily="34" charset="-122"/>
                <a:cs typeface="Calibri" pitchFamily="34" charset="-120"/>
              </a:rPr>
              <a:t>4</a:t>
            </a:r>
            <a:endParaRPr lang="en-US" sz="1500" dirty="0"/>
          </a:p>
        </p:txBody>
      </p:sp>
      <p:sp>
        <p:nvSpPr>
          <p:cNvPr id="14" name="Text 12"/>
          <p:cNvSpPr/>
          <p:nvPr/>
        </p:nvSpPr>
        <p:spPr>
          <a:xfrm>
            <a:off x="1234440" y="3566160"/>
            <a:ext cx="9875520" cy="384048"/>
          </a:xfrm>
          <a:prstGeom prst="rect">
            <a:avLst/>
          </a:prstGeom>
          <a:noFill/>
          <a:ln/>
        </p:spPr>
        <p:txBody>
          <a:bodyPr wrap="square" lIns="0" tIns="0" rIns="0" bIns="0" rtlCol="0" anchor="ctr"/>
          <a:lstStyle/>
          <a:p>
            <a:pPr marL="0" indent="0">
              <a:buNone/>
            </a:pPr>
            <a:r>
              <a:rPr lang="en-US" sz="2100" dirty="0">
                <a:solidFill>
                  <a:srgbClr val="F5F6F8"/>
                </a:solidFill>
                <a:latin typeface="Calibri" pitchFamily="34" charset="0"/>
                <a:ea typeface="Calibri" pitchFamily="34" charset="-122"/>
                <a:cs typeface="Calibri" pitchFamily="34" charset="-120"/>
              </a:rPr>
              <a:t>Detectar contradicciones entre resoluciones.</a:t>
            </a:r>
            <a:endParaRPr lang="en-US" sz="2100" dirty="0"/>
          </a:p>
        </p:txBody>
      </p:sp>
      <p:sp>
        <p:nvSpPr>
          <p:cNvPr id="15" name="Shape 13"/>
          <p:cNvSpPr/>
          <p:nvPr/>
        </p:nvSpPr>
        <p:spPr>
          <a:xfrm>
            <a:off x="640080" y="4343400"/>
            <a:ext cx="384048" cy="384048"/>
          </a:xfrm>
          <a:prstGeom prst="ellipse">
            <a:avLst/>
          </a:prstGeom>
          <a:solidFill>
            <a:srgbClr val="D1A954"/>
          </a:solidFill>
          <a:ln/>
        </p:spPr>
        <p:txBody>
          <a:bodyPr/>
          <a:lstStyle/>
          <a:p>
            <a:endParaRPr lang="es-GT"/>
          </a:p>
        </p:txBody>
      </p:sp>
      <p:sp>
        <p:nvSpPr>
          <p:cNvPr id="16" name="Text 14"/>
          <p:cNvSpPr/>
          <p:nvPr/>
        </p:nvSpPr>
        <p:spPr>
          <a:xfrm>
            <a:off x="640080" y="4343400"/>
            <a:ext cx="384048" cy="384048"/>
          </a:xfrm>
          <a:prstGeom prst="rect">
            <a:avLst/>
          </a:prstGeom>
          <a:noFill/>
          <a:ln/>
        </p:spPr>
        <p:txBody>
          <a:bodyPr wrap="square" lIns="0" tIns="0" rIns="0" bIns="0" rtlCol="0" anchor="ctr"/>
          <a:lstStyle/>
          <a:p>
            <a:pPr marL="0" indent="0" algn="ctr">
              <a:buNone/>
            </a:pPr>
            <a:r>
              <a:rPr lang="en-US" sz="1500" b="1" dirty="0">
                <a:solidFill>
                  <a:srgbClr val="0B0F19"/>
                </a:solidFill>
                <a:latin typeface="Calibri" pitchFamily="34" charset="0"/>
                <a:ea typeface="Calibri" pitchFamily="34" charset="-122"/>
                <a:cs typeface="Calibri" pitchFamily="34" charset="-120"/>
              </a:rPr>
              <a:t>5</a:t>
            </a:r>
            <a:endParaRPr lang="en-US" sz="1500" dirty="0"/>
          </a:p>
        </p:txBody>
      </p:sp>
      <p:sp>
        <p:nvSpPr>
          <p:cNvPr id="17" name="Text 15"/>
          <p:cNvSpPr/>
          <p:nvPr/>
        </p:nvSpPr>
        <p:spPr>
          <a:xfrm>
            <a:off x="1234440" y="4343400"/>
            <a:ext cx="9875520" cy="384048"/>
          </a:xfrm>
          <a:prstGeom prst="rect">
            <a:avLst/>
          </a:prstGeom>
          <a:noFill/>
          <a:ln/>
        </p:spPr>
        <p:txBody>
          <a:bodyPr wrap="square" lIns="0" tIns="0" rIns="0" bIns="0" rtlCol="0" anchor="ctr"/>
          <a:lstStyle/>
          <a:p>
            <a:pPr marL="0" indent="0">
              <a:buNone/>
            </a:pPr>
            <a:r>
              <a:rPr lang="en-US" sz="2100" dirty="0">
                <a:solidFill>
                  <a:srgbClr val="F5F6F8"/>
                </a:solidFill>
                <a:latin typeface="Calibri" pitchFamily="34" charset="0"/>
                <a:ea typeface="Calibri" pitchFamily="34" charset="-122"/>
                <a:cs typeface="Calibri" pitchFamily="34" charset="-120"/>
              </a:rPr>
              <a:t>Proponer borradores preliminares.</a:t>
            </a:r>
            <a:endParaRPr lang="en-US" sz="2100" dirty="0"/>
          </a:p>
        </p:txBody>
      </p:sp>
      <p:sp>
        <p:nvSpPr>
          <p:cNvPr id="18" name="Text 16"/>
          <p:cNvSpPr/>
          <p:nvPr/>
        </p:nvSpPr>
        <p:spPr>
          <a:xfrm>
            <a:off x="548640" y="6446520"/>
            <a:ext cx="6400800" cy="320040"/>
          </a:xfrm>
          <a:prstGeom prst="rect">
            <a:avLst/>
          </a:prstGeom>
          <a:noFill/>
          <a:ln/>
        </p:spPr>
        <p:txBody>
          <a:bodyPr wrap="square" lIns="0" tIns="0" rIns="0" bIns="0" rtlCol="0" anchor="ctr"/>
          <a:lstStyle/>
          <a:p>
            <a:pPr marL="0" indent="0" algn="l">
              <a:buNone/>
            </a:pPr>
            <a:r>
              <a:rPr lang="en-US" sz="1100" dirty="0">
                <a:solidFill>
                  <a:srgbClr val="AAB2C5"/>
                </a:solidFill>
                <a:latin typeface="Calibri" pitchFamily="34" charset="0"/>
                <a:ea typeface="Calibri" pitchFamily="34" charset="-122"/>
                <a:cs typeface="Calibri" pitchFamily="34" charset="-120"/>
              </a:rPr>
              <a:t>Qué es la IA</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0F19"/>
        </a:solidFill>
        <a:effectLst/>
      </p:bgPr>
    </p:bg>
    <p:spTree>
      <p:nvGrpSpPr>
        <p:cNvPr id="1" name=""/>
        <p:cNvGrpSpPr/>
        <p:nvPr/>
      </p:nvGrpSpPr>
      <p:grpSpPr>
        <a:xfrm>
          <a:off x="0" y="0"/>
          <a:ext cx="0" cy="0"/>
          <a:chOff x="0" y="0"/>
          <a:chExt cx="0" cy="0"/>
        </a:xfrm>
      </p:grpSpPr>
      <p:sp>
        <p:nvSpPr>
          <p:cNvPr id="2" name="Text 0"/>
          <p:cNvSpPr/>
          <p:nvPr/>
        </p:nvSpPr>
        <p:spPr>
          <a:xfrm>
            <a:off x="640080" y="502920"/>
            <a:ext cx="10972800" cy="457200"/>
          </a:xfrm>
          <a:prstGeom prst="rect">
            <a:avLst/>
          </a:prstGeom>
          <a:noFill/>
          <a:ln/>
        </p:spPr>
        <p:txBody>
          <a:bodyPr wrap="square" lIns="0" tIns="0" rIns="0" bIns="0" rtlCol="0" anchor="ctr"/>
          <a:lstStyle/>
          <a:p>
            <a:pPr marL="0" indent="0" algn="l">
              <a:buNone/>
            </a:pPr>
            <a:r>
              <a:rPr lang="en-US" sz="1500" b="1" kern="0" spc="200" dirty="0">
                <a:solidFill>
                  <a:srgbClr val="D1A954"/>
                </a:solidFill>
                <a:latin typeface="Calibri" pitchFamily="34" charset="0"/>
                <a:ea typeface="Calibri" pitchFamily="34" charset="-122"/>
                <a:cs typeface="Calibri" pitchFamily="34" charset="-120"/>
              </a:rPr>
              <a:t>QUÉ NO HACE</a:t>
            </a:r>
            <a:endParaRPr lang="en-US" sz="1500" dirty="0"/>
          </a:p>
        </p:txBody>
      </p:sp>
      <p:sp>
        <p:nvSpPr>
          <p:cNvPr id="3" name="Text 1"/>
          <p:cNvSpPr/>
          <p:nvPr/>
        </p:nvSpPr>
        <p:spPr>
          <a:xfrm>
            <a:off x="640080" y="1280160"/>
            <a:ext cx="10515600" cy="914400"/>
          </a:xfrm>
          <a:prstGeom prst="rect">
            <a:avLst/>
          </a:prstGeom>
          <a:noFill/>
          <a:ln/>
        </p:spPr>
        <p:txBody>
          <a:bodyPr wrap="square" lIns="0" tIns="0" rIns="0" bIns="0" rtlCol="0" anchor="ctr"/>
          <a:lstStyle/>
          <a:p>
            <a:pPr marL="0" indent="0">
              <a:buNone/>
            </a:pPr>
            <a:r>
              <a:rPr lang="en-US" sz="3200" b="1" dirty="0">
                <a:solidFill>
                  <a:srgbClr val="F5F6F8"/>
                </a:solidFill>
                <a:latin typeface="Cambria" pitchFamily="34" charset="0"/>
                <a:ea typeface="Cambria" pitchFamily="34" charset="-122"/>
                <a:cs typeface="Cambria" pitchFamily="34" charset="-120"/>
              </a:rPr>
              <a:t>No pondera. No interpreta. No decide.</a:t>
            </a:r>
            <a:endParaRPr lang="en-US" sz="3200" dirty="0"/>
          </a:p>
        </p:txBody>
      </p:sp>
      <p:sp>
        <p:nvSpPr>
          <p:cNvPr id="4" name="Text 2"/>
          <p:cNvSpPr/>
          <p:nvPr/>
        </p:nvSpPr>
        <p:spPr>
          <a:xfrm>
            <a:off x="640080" y="2148840"/>
            <a:ext cx="10515600" cy="822960"/>
          </a:xfrm>
          <a:prstGeom prst="rect">
            <a:avLst/>
          </a:prstGeom>
          <a:noFill/>
          <a:ln/>
        </p:spPr>
        <p:txBody>
          <a:bodyPr wrap="square" lIns="0" tIns="0" rIns="0" bIns="0" rtlCol="0" anchor="ctr"/>
          <a:lstStyle/>
          <a:p>
            <a:pPr marL="0" indent="0">
              <a:buNone/>
            </a:pPr>
            <a:r>
              <a:rPr lang="en-US" sz="2400" dirty="0">
                <a:solidFill>
                  <a:srgbClr val="AAB2C5"/>
                </a:solidFill>
                <a:latin typeface="Calibri" pitchFamily="34" charset="0"/>
                <a:ea typeface="Calibri" pitchFamily="34" charset="-122"/>
                <a:cs typeface="Calibri" pitchFamily="34" charset="-120"/>
              </a:rPr>
              <a:t>No comprende el conflicto humano detrás del expediente.</a:t>
            </a:r>
            <a:endParaRPr lang="en-US" sz="2400" dirty="0"/>
          </a:p>
        </p:txBody>
      </p:sp>
      <p:sp>
        <p:nvSpPr>
          <p:cNvPr id="5" name="Shape 3"/>
          <p:cNvSpPr/>
          <p:nvPr/>
        </p:nvSpPr>
        <p:spPr>
          <a:xfrm>
            <a:off x="640080" y="3383280"/>
            <a:ext cx="10881360" cy="1371600"/>
          </a:xfrm>
          <a:prstGeom prst="roundRect">
            <a:avLst>
              <a:gd name="adj" fmla="val 5333"/>
            </a:avLst>
          </a:prstGeom>
          <a:solidFill>
            <a:srgbClr val="161D2E"/>
          </a:solidFill>
          <a:ln/>
        </p:spPr>
        <p:txBody>
          <a:bodyPr/>
          <a:lstStyle/>
          <a:p>
            <a:endParaRPr lang="es-GT"/>
          </a:p>
        </p:txBody>
      </p:sp>
      <p:sp>
        <p:nvSpPr>
          <p:cNvPr id="6" name="Text 4"/>
          <p:cNvSpPr/>
          <p:nvPr/>
        </p:nvSpPr>
        <p:spPr>
          <a:xfrm>
            <a:off x="914400" y="3566160"/>
            <a:ext cx="10332720" cy="1005840"/>
          </a:xfrm>
          <a:prstGeom prst="rect">
            <a:avLst/>
          </a:prstGeom>
          <a:noFill/>
          <a:ln/>
        </p:spPr>
        <p:txBody>
          <a:bodyPr wrap="square" lIns="0" tIns="0" rIns="0" bIns="0" rtlCol="0" anchor="ctr"/>
          <a:lstStyle/>
          <a:p>
            <a:pPr marL="0" indent="0">
              <a:buNone/>
            </a:pPr>
            <a:r>
              <a:rPr lang="en-US" sz="2400" i="1" dirty="0">
                <a:solidFill>
                  <a:srgbClr val="AAB2C5"/>
                </a:solidFill>
                <a:latin typeface="Calibri" pitchFamily="34" charset="0"/>
                <a:ea typeface="Calibri" pitchFamily="34" charset="-122"/>
                <a:cs typeface="Calibri" pitchFamily="34" charset="-120"/>
              </a:rPr>
              <a:t>Un resumen de 400 páginas en 4 párrafos — </a:t>
            </a:r>
            <a:r>
              <a:rPr lang="en-US" sz="2400" b="1" dirty="0">
                <a:solidFill>
                  <a:srgbClr val="D1A954"/>
                </a:solidFill>
                <a:latin typeface="Calibri" pitchFamily="34" charset="0"/>
                <a:ea typeface="Calibri" pitchFamily="34" charset="-122"/>
                <a:cs typeface="Calibri" pitchFamily="34" charset="-120"/>
              </a:rPr>
              <a:t>no una sentencia.</a:t>
            </a:r>
            <a:endParaRPr lang="en-US" sz="2400" dirty="0"/>
          </a:p>
        </p:txBody>
      </p:sp>
      <p:sp>
        <p:nvSpPr>
          <p:cNvPr id="7" name="Text 5"/>
          <p:cNvSpPr/>
          <p:nvPr/>
        </p:nvSpPr>
        <p:spPr>
          <a:xfrm>
            <a:off x="548640" y="6446520"/>
            <a:ext cx="6400800" cy="320040"/>
          </a:xfrm>
          <a:prstGeom prst="rect">
            <a:avLst/>
          </a:prstGeom>
          <a:noFill/>
          <a:ln/>
        </p:spPr>
        <p:txBody>
          <a:bodyPr wrap="square" lIns="0" tIns="0" rIns="0" bIns="0" rtlCol="0" anchor="ctr"/>
          <a:lstStyle/>
          <a:p>
            <a:pPr marL="0" indent="0" algn="l">
              <a:buNone/>
            </a:pPr>
            <a:r>
              <a:rPr lang="en-US" sz="1100" dirty="0">
                <a:solidFill>
                  <a:srgbClr val="AAB2C5"/>
                </a:solidFill>
                <a:latin typeface="Calibri" pitchFamily="34" charset="0"/>
                <a:ea typeface="Calibri" pitchFamily="34" charset="-122"/>
                <a:cs typeface="Calibri" pitchFamily="34" charset="-120"/>
              </a:rPr>
              <a:t>Qué es la IA</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11726"/>
        </a:solidFill>
        <a:effectLst/>
      </p:bgPr>
    </p:bg>
    <p:spTree>
      <p:nvGrpSpPr>
        <p:cNvPr id="1" name=""/>
        <p:cNvGrpSpPr/>
        <p:nvPr/>
      </p:nvGrpSpPr>
      <p:grpSpPr>
        <a:xfrm>
          <a:off x="0" y="0"/>
          <a:ext cx="0" cy="0"/>
          <a:chOff x="0" y="0"/>
          <a:chExt cx="0" cy="0"/>
        </a:xfrm>
      </p:grpSpPr>
      <p:sp>
        <p:nvSpPr>
          <p:cNvPr id="2" name="Text 0"/>
          <p:cNvSpPr/>
          <p:nvPr/>
        </p:nvSpPr>
        <p:spPr>
          <a:xfrm>
            <a:off x="640080" y="502920"/>
            <a:ext cx="10881360" cy="457200"/>
          </a:xfrm>
          <a:prstGeom prst="rect">
            <a:avLst/>
          </a:prstGeom>
          <a:noFill/>
          <a:ln/>
        </p:spPr>
        <p:txBody>
          <a:bodyPr wrap="square" lIns="0" tIns="0" rIns="0" bIns="0" rtlCol="0" anchor="ctr"/>
          <a:lstStyle/>
          <a:p>
            <a:pPr marL="0" indent="0" algn="ctr">
              <a:buNone/>
            </a:pPr>
            <a:r>
              <a:rPr lang="en-US" sz="1500" b="1" kern="0" spc="200" dirty="0">
                <a:solidFill>
                  <a:srgbClr val="D1A954"/>
                </a:solidFill>
                <a:latin typeface="Calibri" pitchFamily="34" charset="0"/>
                <a:ea typeface="Calibri" pitchFamily="34" charset="-122"/>
                <a:cs typeface="Calibri" pitchFamily="34" charset="-120"/>
              </a:rPr>
              <a:t>III. LA RESERVA HUMANA DE LA DECISIÓN JURISDICCIONAL</a:t>
            </a:r>
            <a:endParaRPr lang="en-US" sz="1500" dirty="0"/>
          </a:p>
        </p:txBody>
      </p:sp>
      <p:sp>
        <p:nvSpPr>
          <p:cNvPr id="3" name="Text 1"/>
          <p:cNvSpPr/>
          <p:nvPr/>
        </p:nvSpPr>
        <p:spPr>
          <a:xfrm>
            <a:off x="5394960" y="1051560"/>
            <a:ext cx="1371600" cy="1188720"/>
          </a:xfrm>
          <a:prstGeom prst="rect">
            <a:avLst/>
          </a:prstGeom>
          <a:noFill/>
          <a:ln/>
        </p:spPr>
        <p:txBody>
          <a:bodyPr wrap="square" lIns="0" tIns="0" rIns="0" bIns="0" rtlCol="0" anchor="ctr"/>
          <a:lstStyle/>
          <a:p>
            <a:pPr marL="0" indent="0" algn="ctr">
              <a:buNone/>
            </a:pPr>
            <a:r>
              <a:rPr lang="en-US" sz="8000" dirty="0">
                <a:solidFill>
                  <a:srgbClr val="8A7440"/>
                </a:solidFill>
                <a:latin typeface="Cambria" pitchFamily="34" charset="0"/>
                <a:ea typeface="Cambria" pitchFamily="34" charset="-122"/>
                <a:cs typeface="Cambria" pitchFamily="34" charset="-120"/>
              </a:rPr>
              <a:t>“</a:t>
            </a:r>
            <a:endParaRPr lang="en-US" sz="8000" dirty="0"/>
          </a:p>
        </p:txBody>
      </p:sp>
      <p:sp>
        <p:nvSpPr>
          <p:cNvPr id="4" name="Text 2"/>
          <p:cNvSpPr/>
          <p:nvPr/>
        </p:nvSpPr>
        <p:spPr>
          <a:xfrm>
            <a:off x="1097280" y="2148840"/>
            <a:ext cx="9966960" cy="1920240"/>
          </a:xfrm>
          <a:prstGeom prst="rect">
            <a:avLst/>
          </a:prstGeom>
          <a:noFill/>
          <a:ln/>
        </p:spPr>
        <p:txBody>
          <a:bodyPr wrap="square" lIns="0" tIns="0" rIns="0" bIns="0" rtlCol="0" anchor="ctr"/>
          <a:lstStyle/>
          <a:p>
            <a:pPr marL="0" indent="0" algn="ctr">
              <a:lnSpc>
                <a:spcPct val="130000"/>
              </a:lnSpc>
              <a:buNone/>
            </a:pPr>
            <a:r>
              <a:rPr lang="en-US" sz="2600" b="1" dirty="0">
                <a:solidFill>
                  <a:srgbClr val="F5F6F8"/>
                </a:solidFill>
                <a:latin typeface="Cambria" pitchFamily="34" charset="0"/>
                <a:ea typeface="Cambria" pitchFamily="34" charset="-122"/>
                <a:cs typeface="Cambria" pitchFamily="34" charset="-120"/>
              </a:rPr>
              <a:t>El conjunto de funciones procesales que, por afectar directamente la legitimidad del ejercicio de la jurisdicción, no pueden delegarse íntegramente a sistemas de inteligencia artificial:</a:t>
            </a:r>
            <a:endParaRPr lang="en-US" sz="2600" dirty="0"/>
          </a:p>
        </p:txBody>
      </p:sp>
      <p:sp>
        <p:nvSpPr>
          <p:cNvPr id="5" name="Text 3"/>
          <p:cNvSpPr/>
          <p:nvPr/>
        </p:nvSpPr>
        <p:spPr>
          <a:xfrm>
            <a:off x="1097280" y="4206240"/>
            <a:ext cx="9966960" cy="731520"/>
          </a:xfrm>
          <a:prstGeom prst="rect">
            <a:avLst/>
          </a:prstGeom>
          <a:noFill/>
          <a:ln/>
        </p:spPr>
        <p:txBody>
          <a:bodyPr wrap="square" lIns="0" tIns="0" rIns="0" bIns="0" rtlCol="0" anchor="ctr"/>
          <a:lstStyle/>
          <a:p>
            <a:pPr marL="0" indent="0" algn="ctr">
              <a:buNone/>
            </a:pPr>
            <a:r>
              <a:rPr lang="en-US" sz="1800" b="1" dirty="0">
                <a:solidFill>
                  <a:srgbClr val="D1A954"/>
                </a:solidFill>
                <a:latin typeface="Calibri" pitchFamily="34" charset="0"/>
                <a:ea typeface="Calibri" pitchFamily="34" charset="-122"/>
                <a:cs typeface="Calibri" pitchFamily="34" charset="-120"/>
              </a:rPr>
              <a:t>la valoración de la prueba  ·  la motivación  ·  la ponderación  ·  la decisión final</a:t>
            </a:r>
            <a:endParaRPr lang="en-US" sz="1800" dirty="0"/>
          </a:p>
        </p:txBody>
      </p:sp>
      <p:sp>
        <p:nvSpPr>
          <p:cNvPr id="6" name="Text 4"/>
          <p:cNvSpPr/>
          <p:nvPr/>
        </p:nvSpPr>
        <p:spPr>
          <a:xfrm>
            <a:off x="548640" y="6446520"/>
            <a:ext cx="6400800" cy="320040"/>
          </a:xfrm>
          <a:prstGeom prst="rect">
            <a:avLst/>
          </a:prstGeom>
          <a:noFill/>
          <a:ln/>
        </p:spPr>
        <p:txBody>
          <a:bodyPr wrap="square" lIns="0" tIns="0" rIns="0" bIns="0" rtlCol="0" anchor="ctr"/>
          <a:lstStyle/>
          <a:p>
            <a:pPr marL="0" indent="0" algn="l">
              <a:buNone/>
            </a:pPr>
            <a:r>
              <a:rPr lang="en-US" sz="1100" dirty="0">
                <a:solidFill>
                  <a:srgbClr val="AAB2C5"/>
                </a:solidFill>
                <a:latin typeface="Calibri" pitchFamily="34" charset="0"/>
                <a:ea typeface="Calibri" pitchFamily="34" charset="-122"/>
                <a:cs typeface="Calibri" pitchFamily="34" charset="-120"/>
              </a:rPr>
              <a:t>Reserva humana</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B0F19"/>
        </a:solidFill>
        <a:effectLst/>
      </p:bgPr>
    </p:bg>
    <p:spTree>
      <p:nvGrpSpPr>
        <p:cNvPr id="1" name=""/>
        <p:cNvGrpSpPr/>
        <p:nvPr/>
      </p:nvGrpSpPr>
      <p:grpSpPr>
        <a:xfrm>
          <a:off x="0" y="0"/>
          <a:ext cx="0" cy="0"/>
          <a:chOff x="0" y="0"/>
          <a:chExt cx="0" cy="0"/>
        </a:xfrm>
      </p:grpSpPr>
      <p:sp>
        <p:nvSpPr>
          <p:cNvPr id="2" name="Text 0"/>
          <p:cNvSpPr/>
          <p:nvPr/>
        </p:nvSpPr>
        <p:spPr>
          <a:xfrm>
            <a:off x="640080" y="502920"/>
            <a:ext cx="10972800" cy="457200"/>
          </a:xfrm>
          <a:prstGeom prst="rect">
            <a:avLst/>
          </a:prstGeom>
          <a:noFill/>
          <a:ln/>
        </p:spPr>
        <p:txBody>
          <a:bodyPr wrap="square" lIns="0" tIns="0" rIns="0" bIns="0" rtlCol="0" anchor="ctr"/>
          <a:lstStyle/>
          <a:p>
            <a:pPr marL="0" indent="0" algn="l">
              <a:buNone/>
            </a:pPr>
            <a:r>
              <a:rPr lang="en-US" sz="1500" b="1" kern="0" spc="200" dirty="0">
                <a:solidFill>
                  <a:srgbClr val="D1A954"/>
                </a:solidFill>
                <a:latin typeface="Calibri" pitchFamily="34" charset="0"/>
                <a:ea typeface="Calibri" pitchFamily="34" charset="-122"/>
                <a:cs typeface="Calibri" pitchFamily="34" charset="-120"/>
              </a:rPr>
              <a:t>1. MOTIVACIÓN Y EXPLICABILIDAD</a:t>
            </a:r>
            <a:endParaRPr lang="en-US" sz="1500" dirty="0"/>
          </a:p>
        </p:txBody>
      </p:sp>
      <p:sp>
        <p:nvSpPr>
          <p:cNvPr id="3" name="Text 1"/>
          <p:cNvSpPr/>
          <p:nvPr/>
        </p:nvSpPr>
        <p:spPr>
          <a:xfrm>
            <a:off x="640080" y="1097280"/>
            <a:ext cx="10607040" cy="1645920"/>
          </a:xfrm>
          <a:prstGeom prst="rect">
            <a:avLst/>
          </a:prstGeom>
          <a:noFill/>
          <a:ln/>
        </p:spPr>
        <p:txBody>
          <a:bodyPr wrap="square" lIns="0" tIns="0" rIns="0" bIns="0" rtlCol="0" anchor="ctr"/>
          <a:lstStyle/>
          <a:p>
            <a:pPr marL="0" indent="0">
              <a:lnSpc>
                <a:spcPct val="115000"/>
              </a:lnSpc>
              <a:buNone/>
            </a:pPr>
            <a:r>
              <a:rPr lang="en-US" sz="3200" b="1" dirty="0">
                <a:solidFill>
                  <a:srgbClr val="F5F6F8"/>
                </a:solidFill>
                <a:latin typeface="Cambria" pitchFamily="34" charset="0"/>
                <a:ea typeface="Cambria" pitchFamily="34" charset="-122"/>
                <a:cs typeface="Cambria" pitchFamily="34" charset="-120"/>
              </a:rPr>
              <a:t>Si el juez no puede explicar por qué decidió, la sentencia pierde legitimidad</a:t>
            </a:r>
            <a:endParaRPr lang="en-US" sz="3200" dirty="0"/>
          </a:p>
        </p:txBody>
      </p:sp>
      <p:sp>
        <p:nvSpPr>
          <p:cNvPr id="4" name="Text 2"/>
          <p:cNvSpPr/>
          <p:nvPr/>
        </p:nvSpPr>
        <p:spPr>
          <a:xfrm>
            <a:off x="640080" y="2880360"/>
            <a:ext cx="9966960" cy="1828800"/>
          </a:xfrm>
          <a:prstGeom prst="rect">
            <a:avLst/>
          </a:prstGeom>
          <a:noFill/>
          <a:ln/>
        </p:spPr>
        <p:txBody>
          <a:bodyPr wrap="square" lIns="0" tIns="0" rIns="0" bIns="0" rtlCol="0" anchor="ctr"/>
          <a:lstStyle/>
          <a:p>
            <a:pPr marL="0" indent="0">
              <a:lnSpc>
                <a:spcPct val="135000"/>
              </a:lnSpc>
              <a:buNone/>
            </a:pPr>
            <a:r>
              <a:rPr lang="en-US" sz="2200" dirty="0">
                <a:solidFill>
                  <a:srgbClr val="AAB2C5"/>
                </a:solidFill>
                <a:latin typeface="Calibri" pitchFamily="34" charset="0"/>
                <a:ea typeface="Calibri" pitchFamily="34" charset="-122"/>
                <a:cs typeface="Calibri" pitchFamily="34" charset="-120"/>
              </a:rPr>
              <a:t>— sin importar cuán “correcta” sea el resultado. La motivación no es un añadido decorativo: es el discurso justificativo que permite </a:t>
            </a:r>
            <a:r>
              <a:rPr lang="en-US" sz="2200" b="1" dirty="0">
                <a:solidFill>
                  <a:srgbClr val="D1A954"/>
                </a:solidFill>
                <a:latin typeface="Calibri" pitchFamily="34" charset="0"/>
                <a:ea typeface="Calibri" pitchFamily="34" charset="-122"/>
                <a:cs typeface="Calibri" pitchFamily="34" charset="-120"/>
              </a:rPr>
              <a:t>controlar racionalmente</a:t>
            </a:r>
            <a:r>
              <a:rPr lang="en-US" sz="2200" dirty="0">
                <a:solidFill>
                  <a:srgbClr val="AAB2C5"/>
                </a:solidFill>
                <a:latin typeface="Calibri" pitchFamily="34" charset="0"/>
                <a:ea typeface="Calibri" pitchFamily="34" charset="-122"/>
                <a:cs typeface="Calibri" pitchFamily="34" charset="-120"/>
              </a:rPr>
              <a:t> la decisión.</a:t>
            </a:r>
            <a:endParaRPr lang="en-US" sz="2200" dirty="0"/>
          </a:p>
        </p:txBody>
      </p:sp>
      <p:sp>
        <p:nvSpPr>
          <p:cNvPr id="5" name="Text 3"/>
          <p:cNvSpPr/>
          <p:nvPr/>
        </p:nvSpPr>
        <p:spPr>
          <a:xfrm>
            <a:off x="548640" y="6446520"/>
            <a:ext cx="6400800" cy="320040"/>
          </a:xfrm>
          <a:prstGeom prst="rect">
            <a:avLst/>
          </a:prstGeom>
          <a:noFill/>
          <a:ln/>
        </p:spPr>
        <p:txBody>
          <a:bodyPr wrap="square" lIns="0" tIns="0" rIns="0" bIns="0" rtlCol="0" anchor="ctr"/>
          <a:lstStyle/>
          <a:p>
            <a:pPr marL="0" indent="0" algn="l">
              <a:buNone/>
            </a:pPr>
            <a:r>
              <a:rPr lang="en-US" sz="1100" dirty="0">
                <a:solidFill>
                  <a:srgbClr val="AAB2C5"/>
                </a:solidFill>
                <a:latin typeface="Calibri" pitchFamily="34" charset="0"/>
                <a:ea typeface="Calibri" pitchFamily="34" charset="-122"/>
                <a:cs typeface="Calibri" pitchFamily="34" charset="-120"/>
              </a:rPr>
              <a:t>Reserva humana</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11726"/>
        </a:solidFill>
        <a:effectLst/>
      </p:bgPr>
    </p:bg>
    <p:spTree>
      <p:nvGrpSpPr>
        <p:cNvPr id="1" name=""/>
        <p:cNvGrpSpPr/>
        <p:nvPr/>
      </p:nvGrpSpPr>
      <p:grpSpPr>
        <a:xfrm>
          <a:off x="0" y="0"/>
          <a:ext cx="0" cy="0"/>
          <a:chOff x="0" y="0"/>
          <a:chExt cx="0" cy="0"/>
        </a:xfrm>
      </p:grpSpPr>
      <p:sp>
        <p:nvSpPr>
          <p:cNvPr id="2" name="Text 0"/>
          <p:cNvSpPr/>
          <p:nvPr/>
        </p:nvSpPr>
        <p:spPr>
          <a:xfrm>
            <a:off x="640080" y="502920"/>
            <a:ext cx="10881360" cy="457200"/>
          </a:xfrm>
          <a:prstGeom prst="rect">
            <a:avLst/>
          </a:prstGeom>
          <a:noFill/>
          <a:ln/>
        </p:spPr>
        <p:txBody>
          <a:bodyPr wrap="square" lIns="0" tIns="0" rIns="0" bIns="0" rtlCol="0" anchor="ctr"/>
          <a:lstStyle/>
          <a:p>
            <a:pPr marL="0" indent="0" algn="ctr">
              <a:buNone/>
            </a:pPr>
            <a:r>
              <a:rPr lang="en-US" sz="1500" b="1" kern="0" spc="200" dirty="0">
                <a:solidFill>
                  <a:srgbClr val="D1A954"/>
                </a:solidFill>
                <a:latin typeface="Calibri" pitchFamily="34" charset="0"/>
                <a:ea typeface="Calibri" pitchFamily="34" charset="-122"/>
                <a:cs typeface="Calibri" pitchFamily="34" charset="-120"/>
              </a:rPr>
              <a:t>CORTE DE CONSTITUCIONALIDAD DE GUATEMALA</a:t>
            </a:r>
            <a:endParaRPr lang="en-US" sz="1500" dirty="0"/>
          </a:p>
        </p:txBody>
      </p:sp>
      <p:sp>
        <p:nvSpPr>
          <p:cNvPr id="3" name="Text 1"/>
          <p:cNvSpPr/>
          <p:nvPr/>
        </p:nvSpPr>
        <p:spPr>
          <a:xfrm>
            <a:off x="5394960" y="1005840"/>
            <a:ext cx="1371600" cy="1097280"/>
          </a:xfrm>
          <a:prstGeom prst="rect">
            <a:avLst/>
          </a:prstGeom>
          <a:noFill/>
          <a:ln/>
        </p:spPr>
        <p:txBody>
          <a:bodyPr wrap="square" lIns="0" tIns="0" rIns="0" bIns="0" rtlCol="0" anchor="ctr"/>
          <a:lstStyle/>
          <a:p>
            <a:pPr marL="0" indent="0" algn="ctr">
              <a:buNone/>
            </a:pPr>
            <a:r>
              <a:rPr lang="en-US" sz="7000" dirty="0">
                <a:solidFill>
                  <a:srgbClr val="8A7440"/>
                </a:solidFill>
                <a:latin typeface="Cambria" pitchFamily="34" charset="0"/>
                <a:ea typeface="Cambria" pitchFamily="34" charset="-122"/>
                <a:cs typeface="Cambria" pitchFamily="34" charset="-120"/>
              </a:rPr>
              <a:t>“</a:t>
            </a:r>
            <a:endParaRPr lang="en-US" sz="7000" dirty="0"/>
          </a:p>
        </p:txBody>
      </p:sp>
      <p:sp>
        <p:nvSpPr>
          <p:cNvPr id="4" name="Text 2"/>
          <p:cNvSpPr/>
          <p:nvPr/>
        </p:nvSpPr>
        <p:spPr>
          <a:xfrm>
            <a:off x="1188720" y="1965960"/>
            <a:ext cx="9784080" cy="2834640"/>
          </a:xfrm>
          <a:prstGeom prst="rect">
            <a:avLst/>
          </a:prstGeom>
          <a:noFill/>
          <a:ln/>
        </p:spPr>
        <p:txBody>
          <a:bodyPr wrap="square" lIns="0" tIns="0" rIns="0" bIns="0" rtlCol="0" anchor="ctr"/>
          <a:lstStyle/>
          <a:p>
            <a:pPr marL="0" indent="0" algn="ctr">
              <a:lnSpc>
                <a:spcPct val="135000"/>
              </a:lnSpc>
              <a:buNone/>
            </a:pPr>
            <a:r>
              <a:rPr lang="en-US" sz="2600" dirty="0">
                <a:solidFill>
                  <a:srgbClr val="F5F6F8"/>
                </a:solidFill>
                <a:latin typeface="Cambria" pitchFamily="34" charset="0"/>
                <a:ea typeface="Cambria" pitchFamily="34" charset="-122"/>
                <a:cs typeface="Cambria" pitchFamily="34" charset="-120"/>
              </a:rPr>
              <a:t>La fundamentación o motivación es un proceso de causalidad lógica que conduce necesariamente a la solución del caso concreto... también como </a:t>
            </a:r>
            <a:r>
              <a:rPr lang="en-US" sz="2600" b="1" dirty="0">
                <a:solidFill>
                  <a:srgbClr val="D1A954"/>
                </a:solidFill>
                <a:latin typeface="Cambria" pitchFamily="34" charset="0"/>
                <a:ea typeface="Cambria" pitchFamily="34" charset="-122"/>
                <a:cs typeface="Cambria" pitchFamily="34" charset="-120"/>
              </a:rPr>
              <a:t>garantía del justiciable de que la decisión asumida no ha sido adoptada de manera arbitraria.</a:t>
            </a:r>
            <a:endParaRPr lang="en-US" sz="2600" dirty="0"/>
          </a:p>
        </p:txBody>
      </p:sp>
      <p:sp>
        <p:nvSpPr>
          <p:cNvPr id="5" name="Text 3"/>
          <p:cNvSpPr/>
          <p:nvPr/>
        </p:nvSpPr>
        <p:spPr>
          <a:xfrm>
            <a:off x="1188720" y="5029200"/>
            <a:ext cx="9784080" cy="457200"/>
          </a:xfrm>
          <a:prstGeom prst="rect">
            <a:avLst/>
          </a:prstGeom>
          <a:noFill/>
          <a:ln/>
        </p:spPr>
        <p:txBody>
          <a:bodyPr wrap="square" lIns="0" tIns="0" rIns="0" bIns="0" rtlCol="0" anchor="ctr"/>
          <a:lstStyle/>
          <a:p>
            <a:pPr marL="0" indent="0" algn="ctr">
              <a:buNone/>
            </a:pPr>
            <a:r>
              <a:rPr lang="en-US" sz="1500" dirty="0">
                <a:solidFill>
                  <a:srgbClr val="AAB2C5"/>
                </a:solidFill>
                <a:latin typeface="Calibri" pitchFamily="34" charset="0"/>
                <a:ea typeface="Calibri" pitchFamily="34" charset="-122"/>
                <a:cs typeface="Calibri" pitchFamily="34" charset="-120"/>
              </a:rPr>
              <a:t>Expediente 1157-2020, sentencia del 3 de agosto de 2020, p. 11</a:t>
            </a:r>
            <a:endParaRPr lang="en-US" sz="1500" dirty="0"/>
          </a:p>
        </p:txBody>
      </p:sp>
      <p:sp>
        <p:nvSpPr>
          <p:cNvPr id="6" name="Text 4"/>
          <p:cNvSpPr/>
          <p:nvPr/>
        </p:nvSpPr>
        <p:spPr>
          <a:xfrm>
            <a:off x="548640" y="6446520"/>
            <a:ext cx="6400800" cy="320040"/>
          </a:xfrm>
          <a:prstGeom prst="rect">
            <a:avLst/>
          </a:prstGeom>
          <a:noFill/>
          <a:ln/>
        </p:spPr>
        <p:txBody>
          <a:bodyPr wrap="square" lIns="0" tIns="0" rIns="0" bIns="0" rtlCol="0" anchor="ctr"/>
          <a:lstStyle/>
          <a:p>
            <a:pPr marL="0" indent="0" algn="l">
              <a:buNone/>
            </a:pPr>
            <a:r>
              <a:rPr lang="en-US" sz="1100" dirty="0">
                <a:solidFill>
                  <a:srgbClr val="AAB2C5"/>
                </a:solidFill>
                <a:latin typeface="Calibri" pitchFamily="34" charset="0"/>
                <a:ea typeface="Calibri" pitchFamily="34" charset="-122"/>
                <a:cs typeface="Calibri" pitchFamily="34" charset="-120"/>
              </a:rPr>
              <a:t>Reserva humana</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232</TotalTime>
  <Words>5333</Words>
  <Application>Microsoft Macintosh PowerPoint</Application>
  <PresentationFormat>Panorámica</PresentationFormat>
  <Paragraphs>134</Paragraphs>
  <Slides>17</Slides>
  <Notes>17</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17</vt:i4>
      </vt:variant>
    </vt:vector>
  </HeadingPairs>
  <TitlesOfParts>
    <vt:vector size="21" baseType="lpstr">
      <vt:lpstr>Arial</vt:lpstr>
      <vt:lpstr>Calibri</vt:lpstr>
      <vt:lpstr>Cambria</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Inteligencia artificial y proceso judicial</dc:title>
  <dc:subject>PptxGenJS Presentation</dc:subject>
  <dc:creator>Dr. Mauro Salvador Chacón Lemus</dc:creator>
  <cp:lastModifiedBy>Mauro Salvador Chacón Lemus</cp:lastModifiedBy>
  <cp:revision>3</cp:revision>
  <dcterms:created xsi:type="dcterms:W3CDTF">2026-07-25T04:02:07Z</dcterms:created>
  <dcterms:modified xsi:type="dcterms:W3CDTF">2026-07-25T18:37:17Z</dcterms:modified>
</cp:coreProperties>
</file>