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124097-88AA-58D8-9A49-5E0931F55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A111D8-D5BC-BAC2-24EC-771CC027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318F92-AB93-59C9-156D-622C86ED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9EB3F3-AD72-4656-DF8E-4C5EFDD9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03F592-3760-7665-449C-A2905994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86237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1809E-B07A-CA91-E5EB-5E11FF354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05C523-34D2-CD2C-DD13-ABB62CD78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4ED82A-8A44-CBDC-F027-B0EFC759B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FEC08D-CAA6-0193-96BB-DD3E015DE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302308-4B70-C05A-1FE9-AD476081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21575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5E5C23-CE20-550B-DB95-540E01A13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7C84C97-7DCE-45FD-8074-C46AA3BC7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001550-A648-CAC2-AC34-F22E8BE5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13310F-6646-36A6-B370-5E4DCD10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C353DB-12E4-D1ED-BFB4-5E4832FB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339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424CA-AB03-3BE9-54E2-10017814F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7F0CD4-6C25-A46F-7725-745B4C009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B53DF1-C017-5D13-18D3-606684D2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D24721-20A3-B8BC-11FC-DA25D3AE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CE7F43-450F-1C6D-FA01-758356F0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836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CAFB5-BDFF-A0D4-C308-6BB8943AD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EB6968-0580-4BFB-F7CC-3877B1601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4DF4FB-8E3B-D11B-EDE9-893401C61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0A492-E6FC-A7C7-0701-9063E617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4F155F-F753-3201-1181-D730A9D9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5056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25F44-C756-81D4-0FD1-F53E7214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EB78BA-5747-C371-BCBD-D5F0EEC28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558F29-D000-37A2-EBA9-5DA7FD271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B84982-55D5-9BCB-7E23-E9B2C5911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8A62AA-D3AF-FF01-7E88-618D02D7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F95A24-131D-1FDC-61A3-F4DB99CD4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3633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5D2368-717E-E65A-33B7-2D3D9F032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01EC1D-7B49-EF93-8BA9-B39266211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20392D-27E3-020E-77ED-F1B8F8616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04D62C-62B2-D33C-B15A-01D120B31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FE0A58-09B9-59FC-8565-C0915B701F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0867C1-7721-88A6-986E-22BDB35D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BAAC89-39A2-0346-FF4B-F0A0521E4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729C15D-A9F1-AF1F-3F56-27C7D829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154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7F5C79-BA21-881D-BF8E-D4F7E1C91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C13210-6E12-B3B4-7079-4DEF47843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0D207D-5ECD-BCC0-B942-AA466C75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69C6B03-4B45-7C27-D29C-18E4A3A9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4919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7960F14-CD23-44B0-A50A-F523E02EC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F27B048-10B5-288F-E7FB-DDA17E701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DE5D9A-0C8C-F5C0-8336-099AF1F2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8839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1B51E6-8952-826B-E99F-7C3C5764B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6DC7C8-AD5B-EBD4-946A-9E8D6EB5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5243B6-4111-180C-A63E-E87359D4A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DB7FE5-A9E5-FE4C-1018-26D412423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780E7B-44A3-C84A-F947-9D9F646B9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353837-2921-2EF5-24B7-84F68F6C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0472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603AA-E9FA-420C-5AB7-05C29A2CE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3BA5C0-CA6A-17EC-810C-117DE30F5C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A516C3-3E11-B286-5365-EA96BDBFE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FC72A-F4DD-6AC6-9DF7-2FCFA579B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2FB907-E575-D3CE-963D-BC175692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3114E5-BD2D-C588-FDC1-373203D6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0656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379EC86-B428-37EA-2D8B-28ADF7CD1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8F6663-63B9-F47D-54A5-A4F6462B6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C7F7F3-8590-AE57-2744-234CC1A22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1D4ABC-F051-491E-8D84-B165A86ACB03}" type="datetimeFigureOut">
              <a:rPr lang="es-ES_tradnl" smtClean="0"/>
              <a:t>17/07/2026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C7F772-3EFF-780C-C743-A00ABF840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E3C779-47F3-2C0E-087B-D3D0118C4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7946C0-2BEB-45CA-A1BE-00F482B8FD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7372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de la justicia" descr="Estatua de la dama de la justicia con la balanza en tonos dorados sobre fondo oscuro de sala de audiencias"/>
          <p:cNvPicPr>
            <a:picLocks noChangeAspect="1"/>
          </p:cNvPicPr>
          <p:nvPr/>
        </p:nvPicPr>
        <p:blipFill>
          <a:blip r:embed="rId2"/>
          <a:srcRect t="6000" b="9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Ve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1626">
                  <a:alpha val="94000"/>
                </a:srgbClr>
              </a:gs>
              <a:gs pos="52000">
                <a:srgbClr val="0C1626">
                  <a:alpha val="80000"/>
                </a:srgbClr>
              </a:gs>
              <a:gs pos="100000">
                <a:srgbClr val="0C1626">
                  <a:alpha val="22000"/>
                </a:srgbClr>
              </a:gs>
            </a:gsLst>
            <a:lin ang="0" scaled="1"/>
          </a:gradFill>
        </p:spPr>
        <p:txBody>
          <a:bodyPr/>
          <a:lstStyle/>
          <a:p>
            <a:endParaRPr lang="es-ES"/>
          </a:p>
        </p:txBody>
      </p:sp>
      <p:sp>
        <p:nvSpPr>
          <p:cNvPr id="12" name="Eyebrow"/>
          <p:cNvSpPr txBox="1"/>
          <p:nvPr/>
        </p:nvSpPr>
        <p:spPr>
          <a:xfrm>
            <a:off x="686000" y="1050000"/>
            <a:ext cx="69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60" dirty="0">
                <a:solidFill>
                  <a:srgbClr val="C0902F"/>
                </a:solidFill>
                <a:latin typeface="+mn-lt"/>
              </a:rPr>
              <a:t>ANÁLISIS CRÍTICO DEL SISTEMA DE JUSTICIA PENAL</a:t>
            </a:r>
          </a:p>
        </p:txBody>
      </p:sp>
      <p:sp>
        <p:nvSpPr>
          <p:cNvPr id="13" name="Título"/>
          <p:cNvSpPr txBox="1"/>
          <p:nvPr/>
        </p:nvSpPr>
        <p:spPr>
          <a:xfrm>
            <a:off x="686000" y="1600000"/>
            <a:ext cx="7300000" cy="3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2000"/>
              </a:lnSpc>
            </a:pPr>
            <a:r>
              <a:rPr lang="es-ES" sz="4000" b="1" dirty="0">
                <a:solidFill>
                  <a:srgbClr val="FFFFFF"/>
                </a:solidFill>
                <a:latin typeface="+mj-lt"/>
              </a:rPr>
              <a:t>La realidad en la práctica del proceso penal acusatorio en Guatemala</a:t>
            </a:r>
          </a:p>
        </p:txBody>
      </p:sp>
      <p:sp>
        <p:nvSpPr>
          <p:cNvPr id="14" name="Subtítulo"/>
          <p:cNvSpPr txBox="1"/>
          <p:nvPr/>
        </p:nvSpPr>
        <p:spPr>
          <a:xfrm>
            <a:off x="686000" y="5250000"/>
            <a:ext cx="7300000" cy="1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spcAft>
                <a:spcPts val="600"/>
              </a:spcAft>
            </a:pPr>
            <a:r>
              <a:rPr lang="es-ES" sz="1800" dirty="0">
                <a:solidFill>
                  <a:srgbClr val="E7DFCF"/>
                </a:solidFill>
                <a:latin typeface="+mn-lt"/>
              </a:rPr>
              <a:t>Enfoque crítico desde la práctica institucional</a:t>
            </a:r>
          </a:p>
          <a:p>
            <a:r>
              <a:rPr lang="es-ES" sz="2000" b="1" i="1" dirty="0">
                <a:solidFill>
                  <a:srgbClr val="C0902F"/>
                </a:solidFill>
                <a:latin typeface="+mj-lt"/>
              </a:rPr>
              <a:t>¿Modelo acusatorio real o acusatorio solo formal?</a:t>
            </a:r>
          </a:p>
        </p:txBody>
      </p:sp>
    </p:spTree>
    <p:extLst>
      <p:ext uri="{BB962C8B-B14F-4D97-AF65-F5344CB8AC3E}">
        <p14:creationId xmlns:p14="http://schemas.microsoft.com/office/powerpoint/2010/main" val="201547468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900000" y="760000"/>
            <a:ext cx="100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10   ·   LA PERSPECTIVA DE ALBERTO BINDER</a:t>
            </a:r>
          </a:p>
        </p:txBody>
      </p:sp>
      <p:sp>
        <p:nvSpPr>
          <p:cNvPr id="4" name="Comilla"/>
          <p:cNvSpPr txBox="1"/>
          <p:nvPr/>
        </p:nvSpPr>
        <p:spPr>
          <a:xfrm>
            <a:off x="820000" y="1150000"/>
            <a:ext cx="2000000" cy="1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12000" b="1" dirty="0">
                <a:solidFill>
                  <a:srgbClr val="C0902F"/>
                </a:solidFill>
                <a:latin typeface="+mj-lt"/>
              </a:rPr>
              <a:t>“</a:t>
            </a:r>
          </a:p>
        </p:txBody>
      </p:sp>
      <p:sp>
        <p:nvSpPr>
          <p:cNvPr id="5" name="Quote"/>
          <p:cNvSpPr txBox="1"/>
          <p:nvPr/>
        </p:nvSpPr>
        <p:spPr>
          <a:xfrm>
            <a:off x="1700000" y="2050000"/>
            <a:ext cx="9200000" cy="2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6000"/>
              </a:lnSpc>
            </a:pPr>
            <a:r>
              <a:rPr lang="es-ES" sz="4000" b="1" i="1" dirty="0">
                <a:solidFill>
                  <a:srgbClr val="FFFFFF"/>
                </a:solidFill>
                <a:latin typeface="+mj-lt"/>
              </a:rPr>
              <a:t>La oralidad fracasa si subsiste la lógica del expediente.</a:t>
            </a:r>
          </a:p>
        </p:txBody>
      </p:sp>
      <p:sp>
        <p:nvSpPr>
          <p:cNvPr id="6" name="Autor"/>
          <p:cNvSpPr txBox="1"/>
          <p:nvPr/>
        </p:nvSpPr>
        <p:spPr>
          <a:xfrm>
            <a:off x="1720000" y="4180000"/>
            <a:ext cx="9000000" cy="5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600" b="1" dirty="0">
                <a:solidFill>
                  <a:srgbClr val="C0902F"/>
                </a:solidFill>
                <a:latin typeface="+mn-lt"/>
              </a:rPr>
              <a:t>Alberto Binder — reforma procesal penal en América Latina</a:t>
            </a:r>
          </a:p>
        </p:txBody>
      </p:sp>
      <p:sp>
        <p:nvSpPr>
          <p:cNvPr id="7" name="Sub"/>
          <p:cNvSpPr txBox="1"/>
          <p:nvPr/>
        </p:nvSpPr>
        <p:spPr>
          <a:xfrm>
            <a:off x="1720000" y="4980000"/>
            <a:ext cx="94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6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700" dirty="0">
                <a:solidFill>
                  <a:srgbClr val="E7DFCF"/>
                </a:solidFill>
                <a:latin typeface="+mn-lt"/>
              </a:rPr>
              <a:t>La reforma procesal penal no se agota en cambiar códigos.</a:t>
            </a:r>
          </a:p>
          <a:p>
            <a:pPr marL="342900" indent="-342900">
              <a:spcAft>
                <a:spcPts val="6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700" dirty="0">
                <a:solidFill>
                  <a:srgbClr val="E7DFCF"/>
                </a:solidFill>
                <a:latin typeface="+mn-lt"/>
              </a:rPr>
              <a:t>Exige transformación cultural, organizacional y política.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700" dirty="0">
                <a:solidFill>
                  <a:srgbClr val="E7DFCF"/>
                </a:solidFill>
                <a:latin typeface="+mn-lt"/>
              </a:rPr>
              <a:t>El éxito se mide por prácticas acusatorias reales.</a:t>
            </a:r>
          </a:p>
        </p:txBody>
      </p:sp>
    </p:spTree>
    <p:extLst>
      <p:ext uri="{BB962C8B-B14F-4D97-AF65-F5344CB8AC3E}">
        <p14:creationId xmlns:p14="http://schemas.microsoft.com/office/powerpoint/2010/main" val="2015474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620000"/>
            <a:ext cx="108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11   ·   AGENDA MÍNIMA DE MEJORA</a:t>
            </a:r>
          </a:p>
        </p:txBody>
      </p:sp>
      <p:sp>
        <p:nvSpPr>
          <p:cNvPr id="4" name="Titulo"/>
          <p:cNvSpPr txBox="1"/>
          <p:nvPr/>
        </p:nvSpPr>
        <p:spPr>
          <a:xfrm>
            <a:off x="686000" y="1140000"/>
            <a:ext cx="10800000" cy="10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3200" b="1" dirty="0">
                <a:solidFill>
                  <a:srgbClr val="14233A"/>
                </a:solidFill>
                <a:latin typeface="+mj-lt"/>
              </a:rPr>
              <a:t>Agenda mínima de mejora</a:t>
            </a:r>
          </a:p>
        </p:txBody>
      </p:sp>
      <p:sp>
        <p:nvSpPr>
          <p:cNvPr id="5" name="N1"/>
          <p:cNvSpPr txBox="1"/>
          <p:nvPr/>
        </p:nvSpPr>
        <p:spPr>
          <a:xfrm>
            <a:off x="686000" y="2560000"/>
            <a:ext cx="9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4400" b="1" dirty="0">
                <a:solidFill>
                  <a:srgbClr val="C0902F"/>
                </a:solidFill>
                <a:latin typeface="+mj-lt"/>
              </a:rPr>
              <a:t>1</a:t>
            </a:r>
          </a:p>
        </p:txBody>
      </p:sp>
      <p:sp>
        <p:nvSpPr>
          <p:cNvPr id="6" name="T1"/>
          <p:cNvSpPr txBox="1"/>
          <p:nvPr/>
        </p:nvSpPr>
        <p:spPr>
          <a:xfrm>
            <a:off x="1720000" y="2560000"/>
            <a:ext cx="97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2000" dirty="0">
                <a:solidFill>
                  <a:srgbClr val="1F2A38"/>
                </a:solidFill>
                <a:latin typeface="+mn-lt"/>
              </a:rPr>
              <a:t>Fortalecer la investigación criminal y la calidad de la acusación.</a:t>
            </a:r>
          </a:p>
        </p:txBody>
      </p:sp>
      <p:sp>
        <p:nvSpPr>
          <p:cNvPr id="7" name="N2"/>
          <p:cNvSpPr txBox="1"/>
          <p:nvPr/>
        </p:nvSpPr>
        <p:spPr>
          <a:xfrm>
            <a:off x="686000" y="3540000"/>
            <a:ext cx="9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4400" b="1" dirty="0">
                <a:solidFill>
                  <a:srgbClr val="C0902F"/>
                </a:solidFill>
                <a:latin typeface="+mj-lt"/>
              </a:rPr>
              <a:t>2</a:t>
            </a:r>
          </a:p>
        </p:txBody>
      </p:sp>
      <p:sp>
        <p:nvSpPr>
          <p:cNvPr id="8" name="T2"/>
          <p:cNvSpPr txBox="1"/>
          <p:nvPr/>
        </p:nvSpPr>
        <p:spPr>
          <a:xfrm>
            <a:off x="1720000" y="3540000"/>
            <a:ext cx="97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2000" dirty="0">
                <a:solidFill>
                  <a:srgbClr val="1F2A38"/>
                </a:solidFill>
                <a:latin typeface="+mn-lt"/>
              </a:rPr>
              <a:t>Reafirmar la excepcionalidad de la prisión preventiva.</a:t>
            </a:r>
          </a:p>
        </p:txBody>
      </p:sp>
      <p:sp>
        <p:nvSpPr>
          <p:cNvPr id="9" name="N3"/>
          <p:cNvSpPr txBox="1"/>
          <p:nvPr/>
        </p:nvSpPr>
        <p:spPr>
          <a:xfrm>
            <a:off x="686000" y="4520000"/>
            <a:ext cx="9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4400" b="1" dirty="0">
                <a:solidFill>
                  <a:srgbClr val="C0902F"/>
                </a:solidFill>
                <a:latin typeface="+mj-lt"/>
              </a:rPr>
              <a:t>3</a:t>
            </a:r>
          </a:p>
        </p:txBody>
      </p:sp>
      <p:sp>
        <p:nvSpPr>
          <p:cNvPr id="10" name="T3"/>
          <p:cNvSpPr txBox="1"/>
          <p:nvPr/>
        </p:nvSpPr>
        <p:spPr>
          <a:xfrm>
            <a:off x="1720000" y="4520000"/>
            <a:ext cx="97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2000" dirty="0">
                <a:solidFill>
                  <a:srgbClr val="1F2A38"/>
                </a:solidFill>
                <a:latin typeface="+mn-lt"/>
              </a:rPr>
              <a:t>Mejorar la litigación oral y la gestión de audiencias.</a:t>
            </a:r>
          </a:p>
        </p:txBody>
      </p:sp>
      <p:sp>
        <p:nvSpPr>
          <p:cNvPr id="11" name="N4"/>
          <p:cNvSpPr txBox="1"/>
          <p:nvPr/>
        </p:nvSpPr>
        <p:spPr>
          <a:xfrm>
            <a:off x="686000" y="5500000"/>
            <a:ext cx="9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4400" b="1" dirty="0">
                <a:solidFill>
                  <a:srgbClr val="C0902F"/>
                </a:solidFill>
                <a:latin typeface="+mj-lt"/>
              </a:rPr>
              <a:t>4</a:t>
            </a:r>
          </a:p>
        </p:txBody>
      </p:sp>
      <p:sp>
        <p:nvSpPr>
          <p:cNvPr id="12" name="T4"/>
          <p:cNvSpPr txBox="1"/>
          <p:nvPr/>
        </p:nvSpPr>
        <p:spPr>
          <a:xfrm>
            <a:off x="1720000" y="5500000"/>
            <a:ext cx="9700000" cy="8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2000" dirty="0">
                <a:solidFill>
                  <a:srgbClr val="1F2A38"/>
                </a:solidFill>
                <a:latin typeface="+mn-lt"/>
              </a:rPr>
              <a:t>Garantizar defensa efectiva e independencia institucional.</a:t>
            </a:r>
          </a:p>
        </p:txBody>
      </p:sp>
    </p:spTree>
    <p:extLst>
      <p:ext uri="{BB962C8B-B14F-4D97-AF65-F5344CB8AC3E}">
        <p14:creationId xmlns:p14="http://schemas.microsoft.com/office/powerpoint/2010/main" val="201547469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700000"/>
            <a:ext cx="108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12   ·   CIERRE</a:t>
            </a:r>
          </a:p>
        </p:txBody>
      </p:sp>
      <p:sp>
        <p:nvSpPr>
          <p:cNvPr id="4" name="Titulo"/>
          <p:cNvSpPr txBox="1"/>
          <p:nvPr/>
        </p:nvSpPr>
        <p:spPr>
          <a:xfrm>
            <a:off x="686000" y="1200000"/>
            <a:ext cx="10800000" cy="1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400" b="1" dirty="0">
                <a:solidFill>
                  <a:srgbClr val="FFFFFF"/>
                </a:solidFill>
                <a:latin typeface="+mj-lt"/>
              </a:rPr>
              <a:t>Del proceso acusatorio declarado al practicado</a:t>
            </a:r>
          </a:p>
        </p:txBody>
      </p:sp>
      <p:sp>
        <p:nvSpPr>
          <p:cNvPr id="5" name="Cuerpo"/>
          <p:cNvSpPr txBox="1"/>
          <p:nvPr/>
        </p:nvSpPr>
        <p:spPr>
          <a:xfrm>
            <a:off x="686000" y="3150000"/>
            <a:ext cx="10600000" cy="22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E7DFCF"/>
                </a:solidFill>
                <a:latin typeface="+mn-lt"/>
              </a:rPr>
              <a:t>El proceso penal acusatorio guatemalteco es normativamente avanzado.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E7DFCF"/>
                </a:solidFill>
                <a:latin typeface="+mn-lt"/>
              </a:rPr>
              <a:t>Su práctica sigue tensionada por formalismo, mora y desigualdad.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E7DFCF"/>
                </a:solidFill>
                <a:latin typeface="+mn-lt"/>
              </a:rPr>
              <a:t>El desafío es cerrar la brecha entre el modelo declarado y el modelo practicado.</a:t>
            </a:r>
          </a:p>
        </p:txBody>
      </p:sp>
      <p:sp>
        <p:nvSpPr>
          <p:cNvPr id="6" name="Rule"/>
          <p:cNvSpPr/>
          <p:nvPr/>
        </p:nvSpPr>
        <p:spPr>
          <a:xfrm>
            <a:off x="686000" y="5620000"/>
            <a:ext cx="900000" cy="60000"/>
          </a:xfrm>
          <a:prstGeom prst="rect">
            <a:avLst/>
          </a:prstGeom>
          <a:solidFill>
            <a:srgbClr val="C0902F"/>
          </a:solidFill>
        </p:spPr>
        <p:txBody>
          <a:bodyPr/>
          <a:lstStyle/>
          <a:p>
            <a:endParaRPr lang="es-ES"/>
          </a:p>
        </p:txBody>
      </p:sp>
      <p:sp>
        <p:nvSpPr>
          <p:cNvPr id="7" name="Remate"/>
          <p:cNvSpPr txBox="1"/>
          <p:nvPr/>
        </p:nvSpPr>
        <p:spPr>
          <a:xfrm>
            <a:off x="686000" y="5780000"/>
            <a:ext cx="10600000" cy="8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2000" b="1" i="1" dirty="0">
                <a:solidFill>
                  <a:srgbClr val="C0902F"/>
                </a:solidFill>
                <a:latin typeface="+mj-lt"/>
              </a:rPr>
              <a:t>La fidelidad constitucional se juega en la práctica diaria de sus operadores.</a:t>
            </a:r>
          </a:p>
        </p:txBody>
      </p:sp>
    </p:spTree>
    <p:extLst>
      <p:ext uri="{BB962C8B-B14F-4D97-AF65-F5344CB8AC3E}">
        <p14:creationId xmlns:p14="http://schemas.microsoft.com/office/powerpoint/2010/main" val="20154746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Fachada del tribunal" descr="Fachada de un tribunal con altas columnas de piedra bajo un cielo nublado en tonos azul oscuro"/>
          <p:cNvPicPr>
            <a:picLocks noChangeAspect="1"/>
          </p:cNvPicPr>
          <p:nvPr/>
        </p:nvPicPr>
        <p:blipFill>
          <a:blip r:embed="rId2"/>
          <a:srcRect t="3000" b="12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Vel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1626">
              <a:alpha val="89000"/>
            </a:srgbClr>
          </a:solidFill>
        </p:spPr>
        <p:txBody>
          <a:bodyPr/>
          <a:lstStyle/>
          <a:p>
            <a:endParaRPr lang="es-ES"/>
          </a:p>
        </p:txBody>
      </p:sp>
      <p:sp>
        <p:nvSpPr>
          <p:cNvPr id="32" name="Eyebrow"/>
          <p:cNvSpPr txBox="1"/>
          <p:nvPr/>
        </p:nvSpPr>
        <p:spPr>
          <a:xfrm>
            <a:off x="1200000" y="2100000"/>
            <a:ext cx="9792000" cy="5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s-ES" sz="1500" b="1" spc="360" dirty="0">
                <a:solidFill>
                  <a:srgbClr val="C0902F"/>
                </a:solidFill>
                <a:latin typeface="+mn-lt"/>
              </a:rPr>
              <a:t>PREGUNTA PARA EL DEBATE</a:t>
            </a:r>
          </a:p>
        </p:txBody>
      </p:sp>
      <p:sp>
        <p:nvSpPr>
          <p:cNvPr id="33" name="Pregunta"/>
          <p:cNvSpPr txBox="1"/>
          <p:nvPr/>
        </p:nvSpPr>
        <p:spPr>
          <a:xfrm>
            <a:off x="1200000" y="2700000"/>
            <a:ext cx="9792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algn="ctr">
              <a:lnSpc>
                <a:spcPct val="108000"/>
              </a:lnSpc>
            </a:pPr>
            <a:r>
              <a:rPr lang="es-ES" sz="3400" b="1" dirty="0">
                <a:solidFill>
                  <a:srgbClr val="FFFFFF"/>
                </a:solidFill>
                <a:latin typeface="+mj-lt"/>
              </a:rPr>
              <a:t>¿Están las instituciones y los operadores en condiciones reales de practicar el modelo acusatorio con fidelidad constitucional?</a:t>
            </a:r>
          </a:p>
        </p:txBody>
      </p:sp>
    </p:spTree>
    <p:extLst>
      <p:ext uri="{BB962C8B-B14F-4D97-AF65-F5344CB8AC3E}">
        <p14:creationId xmlns:p14="http://schemas.microsoft.com/office/powerpoint/2010/main" val="2015474698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760000"/>
            <a:ext cx="90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40" dirty="0">
                <a:solidFill>
                  <a:srgbClr val="C0902F"/>
                </a:solidFill>
                <a:latin typeface="+mn-lt"/>
              </a:rPr>
              <a:t>02  ·  TESIS DE LA PRESENTACIÓN</a:t>
            </a:r>
          </a:p>
        </p:txBody>
      </p:sp>
      <p:sp>
        <p:nvSpPr>
          <p:cNvPr id="4" name="Titular tesis"/>
          <p:cNvSpPr txBox="1"/>
          <p:nvPr/>
        </p:nvSpPr>
        <p:spPr>
          <a:xfrm>
            <a:off x="686000" y="1300000"/>
            <a:ext cx="10200000" cy="1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600" b="1" dirty="0">
                <a:solidFill>
                  <a:srgbClr val="FFFFFF"/>
                </a:solidFill>
                <a:latin typeface="+mj-lt"/>
              </a:rPr>
              <a:t>Un modelo acusatorio consagrado en la norma, pero de realización </a:t>
            </a:r>
            <a:r>
              <a:rPr lang="es-ES" sz="3600" b="1" i="1" dirty="0">
                <a:solidFill>
                  <a:srgbClr val="C0902F"/>
                </a:solidFill>
                <a:latin typeface="+mj-lt"/>
              </a:rPr>
              <a:t>desigual</a:t>
            </a:r>
            <a:r>
              <a:rPr lang="es-ES" sz="3600" b="1" dirty="0">
                <a:solidFill>
                  <a:srgbClr val="FFFFFF"/>
                </a:solidFill>
                <a:latin typeface="+mj-lt"/>
              </a:rPr>
              <a:t> en la práctica.</a:t>
            </a:r>
          </a:p>
        </p:txBody>
      </p:sp>
      <p:sp>
        <p:nvSpPr>
          <p:cNvPr id="5" name="Puntos"/>
          <p:cNvSpPr txBox="1"/>
          <p:nvPr/>
        </p:nvSpPr>
        <p:spPr>
          <a:xfrm>
            <a:off x="686000" y="3560000"/>
            <a:ext cx="10500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10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2000" dirty="0">
                <a:solidFill>
                  <a:srgbClr val="E7DFCF"/>
                </a:solidFill>
                <a:latin typeface="+mn-lt"/>
              </a:rPr>
              <a:t>Guatemala cuenta formalmente con un proceso penal acusatorio.</a:t>
            </a:r>
          </a:p>
          <a:p>
            <a:pPr marL="342900" indent="-342900">
              <a:spcAft>
                <a:spcPts val="10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2000" dirty="0">
                <a:solidFill>
                  <a:srgbClr val="E7DFCF"/>
                </a:solidFill>
                <a:latin typeface="+mn-lt"/>
              </a:rPr>
              <a:t>Persisten inercias inquisitivas, burocráticas y selectivas.</a:t>
            </a:r>
          </a:p>
          <a:p>
            <a:pPr marL="342900" indent="-342900">
              <a:buClr>
                <a:srgbClr val="C0902F"/>
              </a:buClr>
              <a:buFont typeface="Arial"/>
              <a:buChar char="•"/>
            </a:pPr>
            <a:r>
              <a:rPr lang="es-ES" sz="2000" dirty="0">
                <a:solidFill>
                  <a:srgbClr val="E7DFCF"/>
                </a:solidFill>
                <a:latin typeface="+mn-lt"/>
              </a:rPr>
              <a:t>El problema es institucional, cultural y operativo, no solo normativo.</a:t>
            </a:r>
          </a:p>
        </p:txBody>
      </p:sp>
    </p:spTree>
    <p:extLst>
      <p:ext uri="{BB962C8B-B14F-4D97-AF65-F5344CB8AC3E}">
        <p14:creationId xmlns:p14="http://schemas.microsoft.com/office/powerpoint/2010/main" val="20154746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620000"/>
            <a:ext cx="108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03   ·   MODELO NORMATIVO ACUSATORIO</a:t>
            </a:r>
          </a:p>
        </p:txBody>
      </p:sp>
      <p:sp>
        <p:nvSpPr>
          <p:cNvPr id="4" name="Titulo"/>
          <p:cNvSpPr txBox="1"/>
          <p:nvPr/>
        </p:nvSpPr>
        <p:spPr>
          <a:xfrm>
            <a:off x="686000" y="1140000"/>
            <a:ext cx="10800000" cy="10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3200" b="1" dirty="0">
                <a:solidFill>
                  <a:srgbClr val="14233A"/>
                </a:solidFill>
                <a:latin typeface="+mj-lt"/>
              </a:rPr>
              <a:t>Los pilares del modelo acusatorio</a:t>
            </a:r>
          </a:p>
        </p:txBody>
      </p:sp>
      <p:sp>
        <p:nvSpPr>
          <p:cNvPr id="5" name="Card1"/>
          <p:cNvSpPr/>
          <p:nvPr/>
        </p:nvSpPr>
        <p:spPr>
          <a:xfrm>
            <a:off x="686000" y="256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6" name="Num1"/>
          <p:cNvSpPr/>
          <p:nvPr/>
        </p:nvSpPr>
        <p:spPr>
          <a:xfrm>
            <a:off x="986000" y="286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1</a:t>
            </a:r>
          </a:p>
        </p:txBody>
      </p:sp>
      <p:sp>
        <p:nvSpPr>
          <p:cNvPr id="7" name="CardTxt1"/>
          <p:cNvSpPr txBox="1"/>
          <p:nvPr/>
        </p:nvSpPr>
        <p:spPr>
          <a:xfrm>
            <a:off x="1786000" y="286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Separación de funciones: investigar, acusar, defender y juzgar.</a:t>
            </a:r>
          </a:p>
        </p:txBody>
      </p:sp>
      <p:sp>
        <p:nvSpPr>
          <p:cNvPr id="8" name="Card2"/>
          <p:cNvSpPr/>
          <p:nvPr/>
        </p:nvSpPr>
        <p:spPr>
          <a:xfrm>
            <a:off x="6200000" y="256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9" name="Num2"/>
          <p:cNvSpPr/>
          <p:nvPr/>
        </p:nvSpPr>
        <p:spPr>
          <a:xfrm>
            <a:off x="6500000" y="286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2</a:t>
            </a:r>
          </a:p>
        </p:txBody>
      </p:sp>
      <p:sp>
        <p:nvSpPr>
          <p:cNvPr id="10" name="CardTxt2"/>
          <p:cNvSpPr txBox="1"/>
          <p:nvPr/>
        </p:nvSpPr>
        <p:spPr>
          <a:xfrm>
            <a:off x="7300000" y="286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Oralidad, publicidad, contradicción e inmediación.</a:t>
            </a:r>
          </a:p>
        </p:txBody>
      </p:sp>
      <p:sp>
        <p:nvSpPr>
          <p:cNvPr id="11" name="Card3"/>
          <p:cNvSpPr/>
          <p:nvPr/>
        </p:nvSpPr>
        <p:spPr>
          <a:xfrm>
            <a:off x="686000" y="438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12" name="Num3"/>
          <p:cNvSpPr/>
          <p:nvPr/>
        </p:nvSpPr>
        <p:spPr>
          <a:xfrm>
            <a:off x="986000" y="468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3</a:t>
            </a:r>
          </a:p>
        </p:txBody>
      </p:sp>
      <p:sp>
        <p:nvSpPr>
          <p:cNvPr id="13" name="CardTxt3"/>
          <p:cNvSpPr txBox="1"/>
          <p:nvPr/>
        </p:nvSpPr>
        <p:spPr>
          <a:xfrm>
            <a:off x="1786000" y="468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Presunción de inocencia y defensa efectiva.</a:t>
            </a:r>
          </a:p>
        </p:txBody>
      </p:sp>
      <p:sp>
        <p:nvSpPr>
          <p:cNvPr id="14" name="Card4"/>
          <p:cNvSpPr/>
          <p:nvPr/>
        </p:nvSpPr>
        <p:spPr>
          <a:xfrm>
            <a:off x="6200000" y="438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15" name="Num4"/>
          <p:cNvSpPr/>
          <p:nvPr/>
        </p:nvSpPr>
        <p:spPr>
          <a:xfrm>
            <a:off x="6500000" y="468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4</a:t>
            </a:r>
          </a:p>
        </p:txBody>
      </p:sp>
      <p:sp>
        <p:nvSpPr>
          <p:cNvPr id="16" name="CardTxt4"/>
          <p:cNvSpPr txBox="1"/>
          <p:nvPr/>
        </p:nvSpPr>
        <p:spPr>
          <a:xfrm>
            <a:off x="7300000" y="468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Control judicial del poder punitivo.</a:t>
            </a:r>
          </a:p>
        </p:txBody>
      </p:sp>
    </p:spTree>
    <p:extLst>
      <p:ext uri="{BB962C8B-B14F-4D97-AF65-F5344CB8AC3E}">
        <p14:creationId xmlns:p14="http://schemas.microsoft.com/office/powerpoint/2010/main" val="201547468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620000"/>
            <a:ext cx="108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04   ·   BRECHA ENTRE DISEÑO Y PRÁCTICA</a:t>
            </a:r>
          </a:p>
        </p:txBody>
      </p:sp>
      <p:sp>
        <p:nvSpPr>
          <p:cNvPr id="4" name="Titulo"/>
          <p:cNvSpPr txBox="1"/>
          <p:nvPr/>
        </p:nvSpPr>
        <p:spPr>
          <a:xfrm>
            <a:off x="686000" y="1140000"/>
            <a:ext cx="10800000" cy="10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3200" b="1" dirty="0">
                <a:solidFill>
                  <a:srgbClr val="14233A"/>
                </a:solidFill>
                <a:latin typeface="+mj-lt"/>
              </a:rPr>
              <a:t>La brecha entre el diseño y la práctica</a:t>
            </a:r>
          </a:p>
        </p:txBody>
      </p:sp>
      <p:sp>
        <p:nvSpPr>
          <p:cNvPr id="5" name="Cuerpo"/>
          <p:cNvSpPr txBox="1"/>
          <p:nvPr/>
        </p:nvSpPr>
        <p:spPr>
          <a:xfrm>
            <a:off x="686000" y="2540000"/>
            <a:ext cx="6100000" cy="38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El sistema es acusatorio en la norma, pero mixto en muchas prácticas.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Persisten el formalismo y la cultura del expediente.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audiencia puede convertirse en trámite ritual.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decisión judicial no siempre refleja contradicción efectiva.</a:t>
            </a:r>
          </a:p>
        </p:txBody>
      </p:sp>
      <p:sp>
        <p:nvSpPr>
          <p:cNvPr id="6" name="Callout"/>
          <p:cNvSpPr/>
          <p:nvPr/>
        </p:nvSpPr>
        <p:spPr>
          <a:xfrm>
            <a:off x="7180000" y="2540000"/>
            <a:ext cx="4326000" cy="3500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7" name="CalloutBar"/>
          <p:cNvSpPr/>
          <p:nvPr/>
        </p:nvSpPr>
        <p:spPr>
          <a:xfrm>
            <a:off x="7180000" y="2540000"/>
            <a:ext cx="150000" cy="3500000"/>
          </a:xfrm>
          <a:prstGeom prst="rect">
            <a:avLst/>
          </a:prstGeom>
          <a:solidFill>
            <a:srgbClr val="C0902F"/>
          </a:solidFill>
        </p:spPr>
        <p:txBody>
          <a:bodyPr/>
          <a:lstStyle/>
          <a:p>
            <a:endParaRPr lang="es-ES"/>
          </a:p>
        </p:txBody>
      </p:sp>
      <p:sp>
        <p:nvSpPr>
          <p:cNvPr id="8" name="NotaTxt"/>
          <p:cNvSpPr txBox="1"/>
          <p:nvPr/>
        </p:nvSpPr>
        <p:spPr>
          <a:xfrm>
            <a:off x="7560000" y="2860000"/>
            <a:ext cx="3720000" cy="2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spcAft>
                <a:spcPts val="500"/>
              </a:spcAft>
            </a:pPr>
            <a:r>
              <a:rPr lang="es-ES" sz="1300" b="1" spc="280" dirty="0">
                <a:solidFill>
                  <a:srgbClr val="C0902F"/>
                </a:solidFill>
                <a:latin typeface="+mn-lt"/>
              </a:rPr>
              <a:t>NOTA PARA LA EXPOSICIÓN</a:t>
            </a:r>
          </a:p>
          <a:p>
            <a:pPr>
              <a:lnSpc>
                <a:spcPct val="116000"/>
              </a:lnSpc>
            </a:pPr>
            <a:r>
              <a:rPr lang="es-ES" sz="1900" i="1" dirty="0">
                <a:solidFill>
                  <a:srgbClr val="FFFFFF"/>
                </a:solidFill>
                <a:latin typeface="+mj-lt"/>
              </a:rPr>
              <a:t>La oralidad pierde contenido cuando solo reproduce lo escrito, o cuando las resoluciones parecen predefinidas.</a:t>
            </a:r>
          </a:p>
        </p:txBody>
      </p:sp>
    </p:spTree>
    <p:extLst>
      <p:ext uri="{BB962C8B-B14F-4D97-AF65-F5344CB8AC3E}">
        <p14:creationId xmlns:p14="http://schemas.microsoft.com/office/powerpoint/2010/main" val="20154746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Panel"/>
          <p:cNvSpPr/>
          <p:nvPr/>
        </p:nvSpPr>
        <p:spPr>
          <a:xfrm>
            <a:off x="0" y="0"/>
            <a:ext cx="4200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Numero"/>
          <p:cNvSpPr txBox="1"/>
          <p:nvPr/>
        </p:nvSpPr>
        <p:spPr>
          <a:xfrm>
            <a:off x="420000" y="780000"/>
            <a:ext cx="33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9000" b="1" dirty="0">
                <a:solidFill>
                  <a:srgbClr val="C0902F"/>
                </a:solidFill>
                <a:latin typeface="+mj-lt"/>
              </a:rPr>
              <a:t>05</a:t>
            </a:r>
          </a:p>
        </p:txBody>
      </p:sp>
      <p:sp>
        <p:nvSpPr>
          <p:cNvPr id="5" name="Clave"/>
          <p:cNvSpPr txBox="1"/>
          <p:nvPr/>
        </p:nvSpPr>
        <p:spPr>
          <a:xfrm>
            <a:off x="420000" y="2350000"/>
            <a:ext cx="3300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</a:pPr>
            <a:r>
              <a:rPr lang="es-ES" sz="2400" b="1" dirty="0">
                <a:solidFill>
                  <a:srgbClr val="FFFFFF"/>
                </a:solidFill>
                <a:latin typeface="+mj-lt"/>
              </a:rPr>
              <a:t>INVESTIGACIÓN Y TEORÍA DEL CASO</a:t>
            </a:r>
          </a:p>
        </p:txBody>
      </p:sp>
      <p:sp>
        <p:nvSpPr>
          <p:cNvPr id="6" name="Titulo"/>
          <p:cNvSpPr txBox="1"/>
          <p:nvPr/>
        </p:nvSpPr>
        <p:spPr>
          <a:xfrm>
            <a:off x="4620000" y="760000"/>
            <a:ext cx="69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000" b="1" dirty="0">
                <a:solidFill>
                  <a:srgbClr val="14233A"/>
                </a:solidFill>
                <a:latin typeface="+mj-lt"/>
              </a:rPr>
              <a:t>Investigación penal y teoría del caso</a:t>
            </a:r>
          </a:p>
        </p:txBody>
      </p:sp>
      <p:sp>
        <p:nvSpPr>
          <p:cNvPr id="7" name="Cuerpo"/>
          <p:cNvSpPr txBox="1"/>
          <p:nvPr/>
        </p:nvSpPr>
        <p:spPr>
          <a:xfrm>
            <a:off x="4620000" y="2350000"/>
            <a:ext cx="6900000" cy="3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calidad de la investigación condiciona todo el proceso.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Una acusación sólida requiere hipótesis verificables.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Sin teoría del caso hay acumulación de actuaciones, no litigación estratégica.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El fiscal debe actuar con objetividad.</a:t>
            </a:r>
          </a:p>
        </p:txBody>
      </p:sp>
    </p:spTree>
    <p:extLst>
      <p:ext uri="{BB962C8B-B14F-4D97-AF65-F5344CB8AC3E}">
        <p14:creationId xmlns:p14="http://schemas.microsoft.com/office/powerpoint/2010/main" val="20154746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Panel"/>
          <p:cNvSpPr/>
          <p:nvPr/>
        </p:nvSpPr>
        <p:spPr>
          <a:xfrm>
            <a:off x="7992000" y="0"/>
            <a:ext cx="4200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Numero"/>
          <p:cNvSpPr txBox="1"/>
          <p:nvPr/>
        </p:nvSpPr>
        <p:spPr>
          <a:xfrm>
            <a:off x="8380000" y="780000"/>
            <a:ext cx="33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9000" b="1" dirty="0">
                <a:solidFill>
                  <a:srgbClr val="C0902F"/>
                </a:solidFill>
                <a:latin typeface="+mj-lt"/>
              </a:rPr>
              <a:t>06</a:t>
            </a:r>
          </a:p>
        </p:txBody>
      </p:sp>
      <p:sp>
        <p:nvSpPr>
          <p:cNvPr id="5" name="Clave"/>
          <p:cNvSpPr txBox="1"/>
          <p:nvPr/>
        </p:nvSpPr>
        <p:spPr>
          <a:xfrm>
            <a:off x="8380000" y="2350000"/>
            <a:ext cx="3300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</a:pPr>
            <a:r>
              <a:rPr lang="es-ES" sz="2400" b="1" dirty="0">
                <a:solidFill>
                  <a:srgbClr val="FFFFFF"/>
                </a:solidFill>
                <a:latin typeface="+mj-lt"/>
              </a:rPr>
              <a:t>GARANTÍAS EN LA FASE INICIAL</a:t>
            </a:r>
          </a:p>
        </p:txBody>
      </p:sp>
      <p:sp>
        <p:nvSpPr>
          <p:cNvPr id="6" name="Titulo"/>
          <p:cNvSpPr txBox="1"/>
          <p:nvPr/>
        </p:nvSpPr>
        <p:spPr>
          <a:xfrm>
            <a:off x="686000" y="760000"/>
            <a:ext cx="69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000" b="1" dirty="0">
                <a:solidFill>
                  <a:srgbClr val="14233A"/>
                </a:solidFill>
                <a:latin typeface="+mj-lt"/>
              </a:rPr>
              <a:t>Primera declaración y prisión preventiva</a:t>
            </a:r>
          </a:p>
        </p:txBody>
      </p:sp>
      <p:sp>
        <p:nvSpPr>
          <p:cNvPr id="7" name="Cuerpo"/>
          <p:cNvSpPr txBox="1"/>
          <p:nvPr/>
        </p:nvSpPr>
        <p:spPr>
          <a:xfrm>
            <a:off x="686000" y="2350000"/>
            <a:ext cx="6900000" cy="3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primera declaración debe ser garantía, no condena simbólica.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Ligar a proceso no equivale a culpabilidad.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prisión preventiva debe ser excepcional.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Su uso excesivo afecta la presunción de inocencia y la defensa.</a:t>
            </a:r>
          </a:p>
        </p:txBody>
      </p:sp>
    </p:spTree>
    <p:extLst>
      <p:ext uri="{BB962C8B-B14F-4D97-AF65-F5344CB8AC3E}">
        <p14:creationId xmlns:p14="http://schemas.microsoft.com/office/powerpoint/2010/main" val="20154746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Eyebrow"/>
          <p:cNvSpPr txBox="1"/>
          <p:nvPr/>
        </p:nvSpPr>
        <p:spPr>
          <a:xfrm>
            <a:off x="686000" y="620000"/>
            <a:ext cx="10800000" cy="4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r>
              <a:rPr lang="es-ES" sz="1400" b="1" spc="320" dirty="0">
                <a:solidFill>
                  <a:srgbClr val="C0902F"/>
                </a:solidFill>
                <a:latin typeface="+mn-lt"/>
              </a:rPr>
              <a:t>07   ·   ORALIDAD, CONTRADICCIÓN Y PRUEBA</a:t>
            </a:r>
          </a:p>
        </p:txBody>
      </p:sp>
      <p:sp>
        <p:nvSpPr>
          <p:cNvPr id="4" name="Titulo"/>
          <p:cNvSpPr txBox="1"/>
          <p:nvPr/>
        </p:nvSpPr>
        <p:spPr>
          <a:xfrm>
            <a:off x="686000" y="1140000"/>
            <a:ext cx="10800000" cy="105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3200" b="1" dirty="0">
                <a:solidFill>
                  <a:srgbClr val="14233A"/>
                </a:solidFill>
                <a:latin typeface="+mj-lt"/>
              </a:rPr>
              <a:t>El debate como centro del proceso</a:t>
            </a:r>
          </a:p>
        </p:txBody>
      </p:sp>
      <p:sp>
        <p:nvSpPr>
          <p:cNvPr id="5" name="Card1"/>
          <p:cNvSpPr/>
          <p:nvPr/>
        </p:nvSpPr>
        <p:spPr>
          <a:xfrm>
            <a:off x="686000" y="256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6" name="Num1"/>
          <p:cNvSpPr/>
          <p:nvPr/>
        </p:nvSpPr>
        <p:spPr>
          <a:xfrm>
            <a:off x="986000" y="286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1</a:t>
            </a:r>
          </a:p>
        </p:txBody>
      </p:sp>
      <p:sp>
        <p:nvSpPr>
          <p:cNvPr id="7" name="CardTxt1"/>
          <p:cNvSpPr txBox="1"/>
          <p:nvPr/>
        </p:nvSpPr>
        <p:spPr>
          <a:xfrm>
            <a:off x="1786000" y="286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La oralidad es producción y control de información.</a:t>
            </a:r>
          </a:p>
        </p:txBody>
      </p:sp>
      <p:sp>
        <p:nvSpPr>
          <p:cNvPr id="8" name="Card2"/>
          <p:cNvSpPr/>
          <p:nvPr/>
        </p:nvSpPr>
        <p:spPr>
          <a:xfrm>
            <a:off x="6200000" y="256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9" name="Num2"/>
          <p:cNvSpPr/>
          <p:nvPr/>
        </p:nvSpPr>
        <p:spPr>
          <a:xfrm>
            <a:off x="6500000" y="286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2</a:t>
            </a:r>
          </a:p>
        </p:txBody>
      </p:sp>
      <p:sp>
        <p:nvSpPr>
          <p:cNvPr id="10" name="CardTxt2"/>
          <p:cNvSpPr txBox="1"/>
          <p:nvPr/>
        </p:nvSpPr>
        <p:spPr>
          <a:xfrm>
            <a:off x="7300000" y="286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La contradicción debe influir en la decisión judicial.</a:t>
            </a:r>
          </a:p>
        </p:txBody>
      </p:sp>
      <p:sp>
        <p:nvSpPr>
          <p:cNvPr id="11" name="Card3"/>
          <p:cNvSpPr/>
          <p:nvPr/>
        </p:nvSpPr>
        <p:spPr>
          <a:xfrm>
            <a:off x="686000" y="438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12" name="Num3"/>
          <p:cNvSpPr/>
          <p:nvPr/>
        </p:nvSpPr>
        <p:spPr>
          <a:xfrm>
            <a:off x="986000" y="468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3</a:t>
            </a:r>
          </a:p>
        </p:txBody>
      </p:sp>
      <p:sp>
        <p:nvSpPr>
          <p:cNvPr id="13" name="CardTxt3"/>
          <p:cNvSpPr txBox="1"/>
          <p:nvPr/>
        </p:nvSpPr>
        <p:spPr>
          <a:xfrm>
            <a:off x="1786000" y="468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La prueba debe depurarse en audiencia.</a:t>
            </a:r>
          </a:p>
        </p:txBody>
      </p:sp>
      <p:sp>
        <p:nvSpPr>
          <p:cNvPr id="14" name="Card4"/>
          <p:cNvSpPr/>
          <p:nvPr/>
        </p:nvSpPr>
        <p:spPr>
          <a:xfrm>
            <a:off x="6200000" y="4380000"/>
            <a:ext cx="5306000" cy="1620000"/>
          </a:xfrm>
          <a:prstGeom prst="rect">
            <a:avLst/>
          </a:prstGeom>
          <a:solidFill>
            <a:srgbClr val="FBF6EA"/>
          </a:solidFill>
        </p:spPr>
        <p:txBody>
          <a:bodyPr/>
          <a:lstStyle/>
          <a:p>
            <a:endParaRPr lang="es-ES"/>
          </a:p>
        </p:txBody>
      </p:sp>
      <p:sp>
        <p:nvSpPr>
          <p:cNvPr id="15" name="Num4"/>
          <p:cNvSpPr/>
          <p:nvPr/>
        </p:nvSpPr>
        <p:spPr>
          <a:xfrm>
            <a:off x="6500000" y="4680000"/>
            <a:ext cx="620000" cy="620000"/>
          </a:xfrm>
          <a:prstGeom prst="ellipse">
            <a:avLst/>
          </a:prstGeom>
          <a:solidFill>
            <a:srgbClr val="C0902F"/>
          </a:solidFill>
        </p:spPr>
        <p:txBody>
          <a:bodyPr wrap="square" lIns="0" tIns="0" rIns="0" bIns="0" anchor="ctr"/>
          <a:lstStyle/>
          <a:p>
            <a:pPr algn="ctr"/>
            <a:r>
              <a:rPr lang="es-ES" sz="1600" b="1" dirty="0">
                <a:solidFill>
                  <a:srgbClr val="FFFFFF"/>
                </a:solidFill>
                <a:latin typeface="+mj-lt"/>
              </a:rPr>
              <a:t>4</a:t>
            </a:r>
          </a:p>
        </p:txBody>
      </p:sp>
      <p:sp>
        <p:nvSpPr>
          <p:cNvPr id="16" name="CardTxt4"/>
          <p:cNvSpPr txBox="1"/>
          <p:nvPr/>
        </p:nvSpPr>
        <p:spPr>
          <a:xfrm>
            <a:off x="7300000" y="4680000"/>
            <a:ext cx="3906000" cy="106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>
              <a:lnSpc>
                <a:spcPct val="104000"/>
              </a:lnSpc>
            </a:pPr>
            <a:r>
              <a:rPr lang="es-ES" sz="1700" dirty="0">
                <a:solidFill>
                  <a:srgbClr val="1F2A38"/>
                </a:solidFill>
                <a:latin typeface="+mn-lt"/>
              </a:rPr>
              <a:t>El expediente no debe sustituir al debate.</a:t>
            </a:r>
          </a:p>
        </p:txBody>
      </p:sp>
    </p:spTree>
    <p:extLst>
      <p:ext uri="{BB962C8B-B14F-4D97-AF65-F5344CB8AC3E}">
        <p14:creationId xmlns:p14="http://schemas.microsoft.com/office/powerpoint/2010/main" val="20154746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Panel"/>
          <p:cNvSpPr/>
          <p:nvPr/>
        </p:nvSpPr>
        <p:spPr>
          <a:xfrm>
            <a:off x="7992000" y="0"/>
            <a:ext cx="4200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Numero"/>
          <p:cNvSpPr txBox="1"/>
          <p:nvPr/>
        </p:nvSpPr>
        <p:spPr>
          <a:xfrm>
            <a:off x="8380000" y="780000"/>
            <a:ext cx="33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9000" b="1" dirty="0">
                <a:solidFill>
                  <a:srgbClr val="C0902F"/>
                </a:solidFill>
                <a:latin typeface="+mj-lt"/>
              </a:rPr>
              <a:t>08</a:t>
            </a:r>
          </a:p>
        </p:txBody>
      </p:sp>
      <p:sp>
        <p:nvSpPr>
          <p:cNvPr id="5" name="Clave"/>
          <p:cNvSpPr txBox="1"/>
          <p:nvPr/>
        </p:nvSpPr>
        <p:spPr>
          <a:xfrm>
            <a:off x="8380000" y="2350000"/>
            <a:ext cx="3300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</a:pPr>
            <a:r>
              <a:rPr lang="es-ES" sz="2400" b="1" dirty="0">
                <a:solidFill>
                  <a:srgbClr val="FFFFFF"/>
                </a:solidFill>
                <a:latin typeface="+mj-lt"/>
              </a:rPr>
              <a:t>DEFENSA E IGUALDAD DE ARMAS</a:t>
            </a:r>
          </a:p>
        </p:txBody>
      </p:sp>
      <p:sp>
        <p:nvSpPr>
          <p:cNvPr id="6" name="Titulo"/>
          <p:cNvSpPr txBox="1"/>
          <p:nvPr/>
        </p:nvSpPr>
        <p:spPr>
          <a:xfrm>
            <a:off x="686000" y="760000"/>
            <a:ext cx="69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000" b="1" dirty="0">
                <a:solidFill>
                  <a:srgbClr val="14233A"/>
                </a:solidFill>
                <a:latin typeface="+mj-lt"/>
              </a:rPr>
              <a:t>Defensa e igualdad de armas</a:t>
            </a:r>
          </a:p>
        </p:txBody>
      </p:sp>
      <p:sp>
        <p:nvSpPr>
          <p:cNvPr id="7" name="Cuerpo"/>
          <p:cNvSpPr txBox="1"/>
          <p:nvPr/>
        </p:nvSpPr>
        <p:spPr>
          <a:xfrm>
            <a:off x="686000" y="2350000"/>
            <a:ext cx="6900000" cy="3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defensa efectiva requiere tiempo, información y recursos.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Debe existir posibilidad real de investigación defensiva.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defensa pública cumple función esencial, pero enfrenta limitaciones.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Sin igualdad de armas no hay verdadera controversia.</a:t>
            </a:r>
          </a:p>
        </p:txBody>
      </p:sp>
    </p:spTree>
    <p:extLst>
      <p:ext uri="{BB962C8B-B14F-4D97-AF65-F5344CB8AC3E}">
        <p14:creationId xmlns:p14="http://schemas.microsoft.com/office/powerpoint/2010/main" val="20154746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ndo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EE0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Panel"/>
          <p:cNvSpPr/>
          <p:nvPr/>
        </p:nvSpPr>
        <p:spPr>
          <a:xfrm>
            <a:off x="0" y="0"/>
            <a:ext cx="4200000" cy="6858000"/>
          </a:xfrm>
          <a:prstGeom prst="rect">
            <a:avLst/>
          </a:prstGeom>
          <a:solidFill>
            <a:srgbClr val="14233A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Numero"/>
          <p:cNvSpPr txBox="1"/>
          <p:nvPr/>
        </p:nvSpPr>
        <p:spPr>
          <a:xfrm>
            <a:off x="420000" y="780000"/>
            <a:ext cx="33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s-ES" sz="9000" b="1" dirty="0">
                <a:solidFill>
                  <a:srgbClr val="C0902F"/>
                </a:solidFill>
                <a:latin typeface="+mj-lt"/>
              </a:rPr>
              <a:t>09</a:t>
            </a:r>
          </a:p>
        </p:txBody>
      </p:sp>
      <p:sp>
        <p:nvSpPr>
          <p:cNvPr id="5" name="Clave"/>
          <p:cNvSpPr txBox="1"/>
          <p:nvPr/>
        </p:nvSpPr>
        <p:spPr>
          <a:xfrm>
            <a:off x="420000" y="2350000"/>
            <a:ext cx="3300000" cy="26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8000"/>
              </a:lnSpc>
            </a:pPr>
            <a:r>
              <a:rPr lang="es-ES" sz="2400" b="1" dirty="0">
                <a:solidFill>
                  <a:srgbClr val="FFFFFF"/>
                </a:solidFill>
                <a:latin typeface="+mj-lt"/>
              </a:rPr>
              <a:t>INDEPENDENCIA, SELECTIVIDAD Y VÍCTIMA</a:t>
            </a:r>
          </a:p>
        </p:txBody>
      </p:sp>
      <p:sp>
        <p:nvSpPr>
          <p:cNvPr id="6" name="Titulo"/>
          <p:cNvSpPr txBox="1"/>
          <p:nvPr/>
        </p:nvSpPr>
        <p:spPr>
          <a:xfrm>
            <a:off x="4620000" y="760000"/>
            <a:ext cx="6900000" cy="15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>
              <a:lnSpc>
                <a:spcPct val="104000"/>
              </a:lnSpc>
            </a:pPr>
            <a:r>
              <a:rPr lang="es-ES" sz="3000" b="1" dirty="0">
                <a:solidFill>
                  <a:srgbClr val="14233A"/>
                </a:solidFill>
                <a:latin typeface="+mj-lt"/>
              </a:rPr>
              <a:t>Independencia, selectividad y víctima</a:t>
            </a:r>
          </a:p>
        </p:txBody>
      </p:sp>
      <p:sp>
        <p:nvSpPr>
          <p:cNvPr id="7" name="Cuerpo"/>
          <p:cNvSpPr txBox="1"/>
          <p:nvPr/>
        </p:nvSpPr>
        <p:spPr>
          <a:xfrm>
            <a:off x="4620000" y="2350000"/>
            <a:ext cx="6900000" cy="39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Sin independencia judicial y fiscal, el acusatorio se vuelve formal.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selectividad penal debe responder a criterios racionales.</a:t>
            </a:r>
          </a:p>
          <a:p>
            <a:pPr marL="342900" indent="-342900">
              <a:spcAft>
                <a:spcPts val="90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La víctima debe ser reconocida y escuchada.</a:t>
            </a:r>
          </a:p>
          <a:p>
            <a:pPr marL="342900" indent="-342900">
              <a:spcAft>
                <a:spcPts val="0"/>
              </a:spcAft>
              <a:buClr>
                <a:srgbClr val="C0902F"/>
              </a:buClr>
              <a:buFont typeface="Arial"/>
              <a:buChar char="•"/>
            </a:pPr>
            <a:r>
              <a:rPr lang="es-ES" sz="1800" dirty="0">
                <a:solidFill>
                  <a:srgbClr val="1F2A38"/>
                </a:solidFill>
                <a:latin typeface="+mn-lt"/>
              </a:rPr>
              <a:t>Su dolor no debe justificar automáticamente restricciones de derechos.</a:t>
            </a:r>
          </a:p>
        </p:txBody>
      </p:sp>
    </p:spTree>
    <p:extLst>
      <p:ext uri="{BB962C8B-B14F-4D97-AF65-F5344CB8AC3E}">
        <p14:creationId xmlns:p14="http://schemas.microsoft.com/office/powerpoint/2010/main" val="20154746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8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4233A"/>
      </a:dk2>
      <a:lt2>
        <a:srgbClr val="EFE7D6"/>
      </a:lt2>
      <a:accent1>
        <a:srgbClr val="1E3A5F"/>
      </a:accent1>
      <a:accent2>
        <a:srgbClr val="C0902F"/>
      </a:accent2>
      <a:accent3>
        <a:srgbClr val="6E7C6A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Georgia" panose="020405020504050203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640</Words>
  <Application>Microsoft Office PowerPoint</Application>
  <PresentationFormat>Panorámica</PresentationFormat>
  <Paragraphs>90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Efraín García Quevedo</dc:creator>
  <cp:lastModifiedBy>Mario Efraín García Quevedo</cp:lastModifiedBy>
  <cp:revision>2</cp:revision>
  <dcterms:created xsi:type="dcterms:W3CDTF">2026-07-18T04:33:51Z</dcterms:created>
  <dcterms:modified xsi:type="dcterms:W3CDTF">2026-07-18T05:20:14Z</dcterms:modified>
</cp:coreProperties>
</file>