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4" r:id="rId8"/>
    <p:sldId id="265" r:id="rId9"/>
    <p:sldId id="263" r:id="rId10"/>
    <p:sldId id="266" r:id="rId11"/>
    <p:sldId id="267" r:id="rId12"/>
    <p:sldId id="268" r:id="rId13"/>
    <p:sldId id="269" r:id="rId14"/>
    <p:sldId id="270" r:id="rId15"/>
    <p:sldId id="271" r:id="rId16"/>
    <p:sldId id="273" r:id="rId17"/>
    <p:sldId id="274" r:id="rId18"/>
    <p:sldId id="275" r:id="rId19"/>
    <p:sldId id="272" r:id="rId20"/>
    <p:sldId id="276" r:id="rId21"/>
    <p:sldId id="278" r:id="rId22"/>
    <p:sldId id="279" r:id="rId23"/>
    <p:sldId id="277"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6858000" cy="9144000"/>
  <p:defaultText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s-GT"/>
              <a:t>Distribution of Values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GT"/>
        </a:p>
      </c:txPr>
    </c:title>
    <c:autoTitleDeleted val="0"/>
    <c:plotArea>
      <c:layout/>
      <c:pieChart>
        <c:varyColors val="1"/>
        <c:ser>
          <c:idx val="0"/>
          <c:order val="0"/>
          <c:tx>
            <c:v>Share</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1E8-48ED-B445-68EBBB013BF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1E8-48ED-B445-68EBBB013BF8}"/>
              </c:ext>
            </c:extLst>
          </c:dPt>
          <c:cat>
            <c:strLit>
              <c:ptCount val="2"/>
              <c:pt idx="0">
                <c:v>69331</c:v>
              </c:pt>
              <c:pt idx="1">
                <c:v>19990</c:v>
              </c:pt>
            </c:strLit>
          </c:cat>
          <c:val>
            <c:numLit>
              <c:formatCode>General</c:formatCode>
              <c:ptCount val="2"/>
              <c:pt idx="0">
                <c:v>69331</c:v>
              </c:pt>
              <c:pt idx="1">
                <c:v>19990</c:v>
              </c:pt>
            </c:numLit>
          </c:val>
          <c:extLst>
            <c:ext xmlns:c16="http://schemas.microsoft.com/office/drawing/2014/chart" uri="{C3380CC4-5D6E-409C-BE32-E72D297353CC}">
              <c16:uniqueId val="{00000000-E848-4D49-B2AA-27B1A05E990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GT"/>
        </a:p>
      </c:txPr>
    </c:legend>
    <c:plotVisOnly val="1"/>
    <c:dispBlanksAs val="gap"/>
    <c:showDLblsOverMax val="0"/>
  </c:chart>
  <c:spPr>
    <a:noFill/>
    <a:ln>
      <a:noFill/>
    </a:ln>
    <a:effectLst/>
  </c:spPr>
  <c:txPr>
    <a:bodyPr/>
    <a:lstStyle/>
    <a:p>
      <a:pPr>
        <a:defRPr/>
      </a:pPr>
      <a:endParaRPr lang="es-GT"/>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6EB56C-2A5C-3363-7FDE-B26FC30F176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GT"/>
          </a:p>
        </p:txBody>
      </p:sp>
      <p:sp>
        <p:nvSpPr>
          <p:cNvPr id="3" name="Subtítulo 2">
            <a:extLst>
              <a:ext uri="{FF2B5EF4-FFF2-40B4-BE49-F238E27FC236}">
                <a16:creationId xmlns:a16="http://schemas.microsoft.com/office/drawing/2014/main" id="{AE176FDC-BFF3-B82E-1E17-F2C1415E0E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GT"/>
          </a:p>
        </p:txBody>
      </p:sp>
      <p:sp>
        <p:nvSpPr>
          <p:cNvPr id="4" name="Marcador de fecha 3">
            <a:extLst>
              <a:ext uri="{FF2B5EF4-FFF2-40B4-BE49-F238E27FC236}">
                <a16:creationId xmlns:a16="http://schemas.microsoft.com/office/drawing/2014/main" id="{01E8E4D5-DBB7-D114-8D2C-43AF4607F4DF}"/>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5" name="Marcador de pie de página 4">
            <a:extLst>
              <a:ext uri="{FF2B5EF4-FFF2-40B4-BE49-F238E27FC236}">
                <a16:creationId xmlns:a16="http://schemas.microsoft.com/office/drawing/2014/main" id="{C2F40E59-F526-A985-24A0-E46501C57FC1}"/>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486C4C4F-5219-26F1-70AA-C2750489438B}"/>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312900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9FEEF6-682F-F718-296E-D8500381317D}"/>
              </a:ext>
            </a:extLst>
          </p:cNvPr>
          <p:cNvSpPr>
            <a:spLocks noGrp="1"/>
          </p:cNvSpPr>
          <p:nvPr>
            <p:ph type="title"/>
          </p:nvPr>
        </p:nvSpPr>
        <p:spPr/>
        <p:txBody>
          <a:bodyPr/>
          <a:lstStyle/>
          <a:p>
            <a:r>
              <a:rPr lang="es-ES"/>
              <a:t>Haga clic para modificar el estilo de título del patrón</a:t>
            </a:r>
            <a:endParaRPr lang="es-GT"/>
          </a:p>
        </p:txBody>
      </p:sp>
      <p:sp>
        <p:nvSpPr>
          <p:cNvPr id="3" name="Marcador de texto vertical 2">
            <a:extLst>
              <a:ext uri="{FF2B5EF4-FFF2-40B4-BE49-F238E27FC236}">
                <a16:creationId xmlns:a16="http://schemas.microsoft.com/office/drawing/2014/main" id="{C39BFD3F-B623-402D-94F5-9BE62FD7742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4" name="Marcador de fecha 3">
            <a:extLst>
              <a:ext uri="{FF2B5EF4-FFF2-40B4-BE49-F238E27FC236}">
                <a16:creationId xmlns:a16="http://schemas.microsoft.com/office/drawing/2014/main" id="{62E6A404-021A-B120-D2EC-4731CB0BB6E6}"/>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5" name="Marcador de pie de página 4">
            <a:extLst>
              <a:ext uri="{FF2B5EF4-FFF2-40B4-BE49-F238E27FC236}">
                <a16:creationId xmlns:a16="http://schemas.microsoft.com/office/drawing/2014/main" id="{9E5E1292-A580-4020-FF0D-54E79E9296AB}"/>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18E9BCBB-CAA5-8A5C-498E-B49095E25915}"/>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3573561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7F03BDB-45B9-E5D0-3931-4A526AB1CF2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GT"/>
          </a:p>
        </p:txBody>
      </p:sp>
      <p:sp>
        <p:nvSpPr>
          <p:cNvPr id="3" name="Marcador de texto vertical 2">
            <a:extLst>
              <a:ext uri="{FF2B5EF4-FFF2-40B4-BE49-F238E27FC236}">
                <a16:creationId xmlns:a16="http://schemas.microsoft.com/office/drawing/2014/main" id="{F4C8F98A-1B7C-37C0-4B28-7E7DC410D66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4" name="Marcador de fecha 3">
            <a:extLst>
              <a:ext uri="{FF2B5EF4-FFF2-40B4-BE49-F238E27FC236}">
                <a16:creationId xmlns:a16="http://schemas.microsoft.com/office/drawing/2014/main" id="{97C07A95-25C8-2E67-95AD-82AE21616D94}"/>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5" name="Marcador de pie de página 4">
            <a:extLst>
              <a:ext uri="{FF2B5EF4-FFF2-40B4-BE49-F238E27FC236}">
                <a16:creationId xmlns:a16="http://schemas.microsoft.com/office/drawing/2014/main" id="{96447E9E-98FA-3126-66AB-CF414AFEB52D}"/>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EA8066D3-B275-157E-ECA9-FF9D99F1EDBE}"/>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2285820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D715A8-9F9D-D4F0-918D-8DEE5BA38679}"/>
              </a:ext>
            </a:extLst>
          </p:cNvPr>
          <p:cNvSpPr>
            <a:spLocks noGrp="1"/>
          </p:cNvSpPr>
          <p:nvPr>
            <p:ph type="title"/>
          </p:nvPr>
        </p:nvSpPr>
        <p:spPr/>
        <p:txBody>
          <a:bodyPr/>
          <a:lstStyle/>
          <a:p>
            <a:r>
              <a:rPr lang="es-ES"/>
              <a:t>Haga clic para modificar el estilo de título del patrón</a:t>
            </a:r>
            <a:endParaRPr lang="es-GT"/>
          </a:p>
        </p:txBody>
      </p:sp>
      <p:sp>
        <p:nvSpPr>
          <p:cNvPr id="3" name="Marcador de contenido 2">
            <a:extLst>
              <a:ext uri="{FF2B5EF4-FFF2-40B4-BE49-F238E27FC236}">
                <a16:creationId xmlns:a16="http://schemas.microsoft.com/office/drawing/2014/main" id="{B669F982-7C9D-44BF-CC92-2A7B19A1F3B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4" name="Marcador de fecha 3">
            <a:extLst>
              <a:ext uri="{FF2B5EF4-FFF2-40B4-BE49-F238E27FC236}">
                <a16:creationId xmlns:a16="http://schemas.microsoft.com/office/drawing/2014/main" id="{43308B87-B9EE-03ED-32A8-00B041D00FF9}"/>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5" name="Marcador de pie de página 4">
            <a:extLst>
              <a:ext uri="{FF2B5EF4-FFF2-40B4-BE49-F238E27FC236}">
                <a16:creationId xmlns:a16="http://schemas.microsoft.com/office/drawing/2014/main" id="{26C2E1E5-975B-4E35-5023-864FCC6B8D76}"/>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11C14D70-FF8E-F643-E5D6-00E083CA5C95}"/>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2991696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BFF623-8DCC-D710-A837-6DC2DCB2648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GT"/>
          </a:p>
        </p:txBody>
      </p:sp>
      <p:sp>
        <p:nvSpPr>
          <p:cNvPr id="3" name="Marcador de texto 2">
            <a:extLst>
              <a:ext uri="{FF2B5EF4-FFF2-40B4-BE49-F238E27FC236}">
                <a16:creationId xmlns:a16="http://schemas.microsoft.com/office/drawing/2014/main" id="{8F9D375F-94A5-951D-0869-72782C70E2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2C5E164-B870-D95E-DBF4-EDB416A4EA76}"/>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5" name="Marcador de pie de página 4">
            <a:extLst>
              <a:ext uri="{FF2B5EF4-FFF2-40B4-BE49-F238E27FC236}">
                <a16:creationId xmlns:a16="http://schemas.microsoft.com/office/drawing/2014/main" id="{8B6C340F-836B-11D5-EC9C-F2A0F9BEA68F}"/>
              </a:ext>
            </a:extLst>
          </p:cNvPr>
          <p:cNvSpPr>
            <a:spLocks noGrp="1"/>
          </p:cNvSpPr>
          <p:nvPr>
            <p:ph type="ftr" sz="quarter" idx="11"/>
          </p:nvPr>
        </p:nvSpPr>
        <p:spPr/>
        <p:txBody>
          <a:bodyPr/>
          <a:lstStyle/>
          <a:p>
            <a:endParaRPr lang="es-GT"/>
          </a:p>
        </p:txBody>
      </p:sp>
      <p:sp>
        <p:nvSpPr>
          <p:cNvPr id="6" name="Marcador de número de diapositiva 5">
            <a:extLst>
              <a:ext uri="{FF2B5EF4-FFF2-40B4-BE49-F238E27FC236}">
                <a16:creationId xmlns:a16="http://schemas.microsoft.com/office/drawing/2014/main" id="{81606BF8-5B3A-A788-3F13-7FC6E26CB0B7}"/>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248500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FDB230-A439-954F-7E72-E73CD6CB7C73}"/>
              </a:ext>
            </a:extLst>
          </p:cNvPr>
          <p:cNvSpPr>
            <a:spLocks noGrp="1"/>
          </p:cNvSpPr>
          <p:nvPr>
            <p:ph type="title"/>
          </p:nvPr>
        </p:nvSpPr>
        <p:spPr/>
        <p:txBody>
          <a:bodyPr/>
          <a:lstStyle/>
          <a:p>
            <a:r>
              <a:rPr lang="es-ES"/>
              <a:t>Haga clic para modificar el estilo de título del patrón</a:t>
            </a:r>
            <a:endParaRPr lang="es-GT"/>
          </a:p>
        </p:txBody>
      </p:sp>
      <p:sp>
        <p:nvSpPr>
          <p:cNvPr id="3" name="Marcador de contenido 2">
            <a:extLst>
              <a:ext uri="{FF2B5EF4-FFF2-40B4-BE49-F238E27FC236}">
                <a16:creationId xmlns:a16="http://schemas.microsoft.com/office/drawing/2014/main" id="{CC8EB27D-1A84-DD6F-4166-450B9D3B4BE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4" name="Marcador de contenido 3">
            <a:extLst>
              <a:ext uri="{FF2B5EF4-FFF2-40B4-BE49-F238E27FC236}">
                <a16:creationId xmlns:a16="http://schemas.microsoft.com/office/drawing/2014/main" id="{E7A72294-D2ED-6C4E-B2C2-1F1893D0EB2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5" name="Marcador de fecha 4">
            <a:extLst>
              <a:ext uri="{FF2B5EF4-FFF2-40B4-BE49-F238E27FC236}">
                <a16:creationId xmlns:a16="http://schemas.microsoft.com/office/drawing/2014/main" id="{BD54C434-638A-C660-932A-ED4B1D6241AB}"/>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6" name="Marcador de pie de página 5">
            <a:extLst>
              <a:ext uri="{FF2B5EF4-FFF2-40B4-BE49-F238E27FC236}">
                <a16:creationId xmlns:a16="http://schemas.microsoft.com/office/drawing/2014/main" id="{F4E8AE09-054B-1742-7AA3-CBAAE37365F5}"/>
              </a:ext>
            </a:extLst>
          </p:cNvPr>
          <p:cNvSpPr>
            <a:spLocks noGrp="1"/>
          </p:cNvSpPr>
          <p:nvPr>
            <p:ph type="ftr" sz="quarter" idx="11"/>
          </p:nvPr>
        </p:nvSpPr>
        <p:spPr/>
        <p:txBody>
          <a:bodyPr/>
          <a:lstStyle/>
          <a:p>
            <a:endParaRPr lang="es-GT"/>
          </a:p>
        </p:txBody>
      </p:sp>
      <p:sp>
        <p:nvSpPr>
          <p:cNvPr id="7" name="Marcador de número de diapositiva 6">
            <a:extLst>
              <a:ext uri="{FF2B5EF4-FFF2-40B4-BE49-F238E27FC236}">
                <a16:creationId xmlns:a16="http://schemas.microsoft.com/office/drawing/2014/main" id="{4BF09B12-F55F-6E4F-83C0-D70652A1610C}"/>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2793016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759C28-EE25-80FF-0307-3233E4E9C9C3}"/>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GT"/>
          </a:p>
        </p:txBody>
      </p:sp>
      <p:sp>
        <p:nvSpPr>
          <p:cNvPr id="3" name="Marcador de texto 2">
            <a:extLst>
              <a:ext uri="{FF2B5EF4-FFF2-40B4-BE49-F238E27FC236}">
                <a16:creationId xmlns:a16="http://schemas.microsoft.com/office/drawing/2014/main" id="{FECF0ACA-314B-6DCE-4F10-0386B765CC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84C5EC1-DA64-5E96-7065-83C4BB45821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5" name="Marcador de texto 4">
            <a:extLst>
              <a:ext uri="{FF2B5EF4-FFF2-40B4-BE49-F238E27FC236}">
                <a16:creationId xmlns:a16="http://schemas.microsoft.com/office/drawing/2014/main" id="{79669910-E8EE-1524-B519-7186E833F9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A8EF8C2-8BE6-A97F-0321-BFAE8F15659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7" name="Marcador de fecha 6">
            <a:extLst>
              <a:ext uri="{FF2B5EF4-FFF2-40B4-BE49-F238E27FC236}">
                <a16:creationId xmlns:a16="http://schemas.microsoft.com/office/drawing/2014/main" id="{46B5BB02-068D-9AC1-654B-3DCB35C5FED7}"/>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8" name="Marcador de pie de página 7">
            <a:extLst>
              <a:ext uri="{FF2B5EF4-FFF2-40B4-BE49-F238E27FC236}">
                <a16:creationId xmlns:a16="http://schemas.microsoft.com/office/drawing/2014/main" id="{7D4D3762-AC53-BFDB-058F-0369C9749306}"/>
              </a:ext>
            </a:extLst>
          </p:cNvPr>
          <p:cNvSpPr>
            <a:spLocks noGrp="1"/>
          </p:cNvSpPr>
          <p:nvPr>
            <p:ph type="ftr" sz="quarter" idx="11"/>
          </p:nvPr>
        </p:nvSpPr>
        <p:spPr/>
        <p:txBody>
          <a:bodyPr/>
          <a:lstStyle/>
          <a:p>
            <a:endParaRPr lang="es-GT"/>
          </a:p>
        </p:txBody>
      </p:sp>
      <p:sp>
        <p:nvSpPr>
          <p:cNvPr id="9" name="Marcador de número de diapositiva 8">
            <a:extLst>
              <a:ext uri="{FF2B5EF4-FFF2-40B4-BE49-F238E27FC236}">
                <a16:creationId xmlns:a16="http://schemas.microsoft.com/office/drawing/2014/main" id="{2412B84F-9EDF-42C1-87B9-3460DAD55406}"/>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969251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65DCAF-DF47-104D-7136-909623A32D32}"/>
              </a:ext>
            </a:extLst>
          </p:cNvPr>
          <p:cNvSpPr>
            <a:spLocks noGrp="1"/>
          </p:cNvSpPr>
          <p:nvPr>
            <p:ph type="title"/>
          </p:nvPr>
        </p:nvSpPr>
        <p:spPr/>
        <p:txBody>
          <a:bodyPr/>
          <a:lstStyle/>
          <a:p>
            <a:r>
              <a:rPr lang="es-ES"/>
              <a:t>Haga clic para modificar el estilo de título del patrón</a:t>
            </a:r>
            <a:endParaRPr lang="es-GT"/>
          </a:p>
        </p:txBody>
      </p:sp>
      <p:sp>
        <p:nvSpPr>
          <p:cNvPr id="3" name="Marcador de fecha 2">
            <a:extLst>
              <a:ext uri="{FF2B5EF4-FFF2-40B4-BE49-F238E27FC236}">
                <a16:creationId xmlns:a16="http://schemas.microsoft.com/office/drawing/2014/main" id="{64EF47AA-C181-691F-ED5F-4F4C8EE61E46}"/>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4" name="Marcador de pie de página 3">
            <a:extLst>
              <a:ext uri="{FF2B5EF4-FFF2-40B4-BE49-F238E27FC236}">
                <a16:creationId xmlns:a16="http://schemas.microsoft.com/office/drawing/2014/main" id="{F4B11FC8-E875-B0DE-9375-C1D07C6252F1}"/>
              </a:ext>
            </a:extLst>
          </p:cNvPr>
          <p:cNvSpPr>
            <a:spLocks noGrp="1"/>
          </p:cNvSpPr>
          <p:nvPr>
            <p:ph type="ftr" sz="quarter" idx="11"/>
          </p:nvPr>
        </p:nvSpPr>
        <p:spPr/>
        <p:txBody>
          <a:bodyPr/>
          <a:lstStyle/>
          <a:p>
            <a:endParaRPr lang="es-GT"/>
          </a:p>
        </p:txBody>
      </p:sp>
      <p:sp>
        <p:nvSpPr>
          <p:cNvPr id="5" name="Marcador de número de diapositiva 4">
            <a:extLst>
              <a:ext uri="{FF2B5EF4-FFF2-40B4-BE49-F238E27FC236}">
                <a16:creationId xmlns:a16="http://schemas.microsoft.com/office/drawing/2014/main" id="{2D0CB211-8CF8-F917-6033-E19EC63C1E85}"/>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3753629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4956C72-A743-12EF-E7B4-D19C9C6706C3}"/>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3" name="Marcador de pie de página 2">
            <a:extLst>
              <a:ext uri="{FF2B5EF4-FFF2-40B4-BE49-F238E27FC236}">
                <a16:creationId xmlns:a16="http://schemas.microsoft.com/office/drawing/2014/main" id="{021A79A4-B3B3-626B-BA3C-01F27CB32A07}"/>
              </a:ext>
            </a:extLst>
          </p:cNvPr>
          <p:cNvSpPr>
            <a:spLocks noGrp="1"/>
          </p:cNvSpPr>
          <p:nvPr>
            <p:ph type="ftr" sz="quarter" idx="11"/>
          </p:nvPr>
        </p:nvSpPr>
        <p:spPr/>
        <p:txBody>
          <a:bodyPr/>
          <a:lstStyle/>
          <a:p>
            <a:endParaRPr lang="es-GT"/>
          </a:p>
        </p:txBody>
      </p:sp>
      <p:sp>
        <p:nvSpPr>
          <p:cNvPr id="4" name="Marcador de número de diapositiva 3">
            <a:extLst>
              <a:ext uri="{FF2B5EF4-FFF2-40B4-BE49-F238E27FC236}">
                <a16:creationId xmlns:a16="http://schemas.microsoft.com/office/drawing/2014/main" id="{4B611447-F89D-A83C-2BDE-25BF4B3E3B69}"/>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3233278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91FED0-D1DC-1692-CD18-2E653758B26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GT"/>
          </a:p>
        </p:txBody>
      </p:sp>
      <p:sp>
        <p:nvSpPr>
          <p:cNvPr id="3" name="Marcador de contenido 2">
            <a:extLst>
              <a:ext uri="{FF2B5EF4-FFF2-40B4-BE49-F238E27FC236}">
                <a16:creationId xmlns:a16="http://schemas.microsoft.com/office/drawing/2014/main" id="{C4492303-A305-1ECF-6FC1-A03AE6DCB1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4" name="Marcador de texto 3">
            <a:extLst>
              <a:ext uri="{FF2B5EF4-FFF2-40B4-BE49-F238E27FC236}">
                <a16:creationId xmlns:a16="http://schemas.microsoft.com/office/drawing/2014/main" id="{FFE4BD55-5026-6CA0-AEC9-3E86014B91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7AAD864-1575-4DF6-7B3C-E73DB6674ACE}"/>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6" name="Marcador de pie de página 5">
            <a:extLst>
              <a:ext uri="{FF2B5EF4-FFF2-40B4-BE49-F238E27FC236}">
                <a16:creationId xmlns:a16="http://schemas.microsoft.com/office/drawing/2014/main" id="{F3250976-7D56-6B02-C02A-1D43BC5CD056}"/>
              </a:ext>
            </a:extLst>
          </p:cNvPr>
          <p:cNvSpPr>
            <a:spLocks noGrp="1"/>
          </p:cNvSpPr>
          <p:nvPr>
            <p:ph type="ftr" sz="quarter" idx="11"/>
          </p:nvPr>
        </p:nvSpPr>
        <p:spPr/>
        <p:txBody>
          <a:bodyPr/>
          <a:lstStyle/>
          <a:p>
            <a:endParaRPr lang="es-GT"/>
          </a:p>
        </p:txBody>
      </p:sp>
      <p:sp>
        <p:nvSpPr>
          <p:cNvPr id="7" name="Marcador de número de diapositiva 6">
            <a:extLst>
              <a:ext uri="{FF2B5EF4-FFF2-40B4-BE49-F238E27FC236}">
                <a16:creationId xmlns:a16="http://schemas.microsoft.com/office/drawing/2014/main" id="{FC5A3770-08F7-14F0-F3A8-F646D0C259CB}"/>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1398485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F9D446-358A-A6F5-24DF-C7AE5D1E639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GT"/>
          </a:p>
        </p:txBody>
      </p:sp>
      <p:sp>
        <p:nvSpPr>
          <p:cNvPr id="3" name="Marcador de posición de imagen 2">
            <a:extLst>
              <a:ext uri="{FF2B5EF4-FFF2-40B4-BE49-F238E27FC236}">
                <a16:creationId xmlns:a16="http://schemas.microsoft.com/office/drawing/2014/main" id="{BA00E333-37D2-6861-B6DF-3BF80FC137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GT"/>
          </a:p>
        </p:txBody>
      </p:sp>
      <p:sp>
        <p:nvSpPr>
          <p:cNvPr id="4" name="Marcador de texto 3">
            <a:extLst>
              <a:ext uri="{FF2B5EF4-FFF2-40B4-BE49-F238E27FC236}">
                <a16:creationId xmlns:a16="http://schemas.microsoft.com/office/drawing/2014/main" id="{8ECF9885-B96F-9B42-799A-0ACD2FC6AD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4DCF20-02B0-E083-B597-D09B619907E1}"/>
              </a:ext>
            </a:extLst>
          </p:cNvPr>
          <p:cNvSpPr>
            <a:spLocks noGrp="1"/>
          </p:cNvSpPr>
          <p:nvPr>
            <p:ph type="dt" sz="half" idx="10"/>
          </p:nvPr>
        </p:nvSpPr>
        <p:spPr/>
        <p:txBody>
          <a:bodyPr/>
          <a:lstStyle/>
          <a:p>
            <a:fld id="{3B7B8186-5B62-4F94-8DDD-6645F0495241}" type="datetimeFigureOut">
              <a:rPr lang="es-GT" smtClean="0"/>
              <a:t>24/07/2026</a:t>
            </a:fld>
            <a:endParaRPr lang="es-GT"/>
          </a:p>
        </p:txBody>
      </p:sp>
      <p:sp>
        <p:nvSpPr>
          <p:cNvPr id="6" name="Marcador de pie de página 5">
            <a:extLst>
              <a:ext uri="{FF2B5EF4-FFF2-40B4-BE49-F238E27FC236}">
                <a16:creationId xmlns:a16="http://schemas.microsoft.com/office/drawing/2014/main" id="{D21BDA2B-9DD2-9BCB-91F6-09C9AABEA1B7}"/>
              </a:ext>
            </a:extLst>
          </p:cNvPr>
          <p:cNvSpPr>
            <a:spLocks noGrp="1"/>
          </p:cNvSpPr>
          <p:nvPr>
            <p:ph type="ftr" sz="quarter" idx="11"/>
          </p:nvPr>
        </p:nvSpPr>
        <p:spPr/>
        <p:txBody>
          <a:bodyPr/>
          <a:lstStyle/>
          <a:p>
            <a:endParaRPr lang="es-GT"/>
          </a:p>
        </p:txBody>
      </p:sp>
      <p:sp>
        <p:nvSpPr>
          <p:cNvPr id="7" name="Marcador de número de diapositiva 6">
            <a:extLst>
              <a:ext uri="{FF2B5EF4-FFF2-40B4-BE49-F238E27FC236}">
                <a16:creationId xmlns:a16="http://schemas.microsoft.com/office/drawing/2014/main" id="{7C0CFD96-9E73-DC63-0F55-61B81B741188}"/>
              </a:ext>
            </a:extLst>
          </p:cNvPr>
          <p:cNvSpPr>
            <a:spLocks noGrp="1"/>
          </p:cNvSpPr>
          <p:nvPr>
            <p:ph type="sldNum" sz="quarter" idx="12"/>
          </p:nvPr>
        </p:nvSpPr>
        <p:spPr/>
        <p:txBody>
          <a:bodyPr/>
          <a:lstStyle/>
          <a:p>
            <a:fld id="{6AA7B8E9-F2E5-4E33-8512-D877F3527647}" type="slidenum">
              <a:rPr lang="es-GT" smtClean="0"/>
              <a:t>‹Nº›</a:t>
            </a:fld>
            <a:endParaRPr lang="es-GT"/>
          </a:p>
        </p:txBody>
      </p:sp>
    </p:spTree>
    <p:extLst>
      <p:ext uri="{BB962C8B-B14F-4D97-AF65-F5344CB8AC3E}">
        <p14:creationId xmlns:p14="http://schemas.microsoft.com/office/powerpoint/2010/main" val="4157773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CD54E55-81BA-0C57-EF5F-E0DF6CBB01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GT"/>
          </a:p>
        </p:txBody>
      </p:sp>
      <p:sp>
        <p:nvSpPr>
          <p:cNvPr id="3" name="Marcador de texto 2">
            <a:extLst>
              <a:ext uri="{FF2B5EF4-FFF2-40B4-BE49-F238E27FC236}">
                <a16:creationId xmlns:a16="http://schemas.microsoft.com/office/drawing/2014/main" id="{77C13DC3-7AB1-2DFB-B0EC-09F0CCB50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4" name="Marcador de fecha 3">
            <a:extLst>
              <a:ext uri="{FF2B5EF4-FFF2-40B4-BE49-F238E27FC236}">
                <a16:creationId xmlns:a16="http://schemas.microsoft.com/office/drawing/2014/main" id="{54C93094-D534-20B6-D139-3E1AF8BAF8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B7B8186-5B62-4F94-8DDD-6645F0495241}" type="datetimeFigureOut">
              <a:rPr lang="es-GT" smtClean="0"/>
              <a:t>24/07/2026</a:t>
            </a:fld>
            <a:endParaRPr lang="es-GT"/>
          </a:p>
        </p:txBody>
      </p:sp>
      <p:sp>
        <p:nvSpPr>
          <p:cNvPr id="5" name="Marcador de pie de página 4">
            <a:extLst>
              <a:ext uri="{FF2B5EF4-FFF2-40B4-BE49-F238E27FC236}">
                <a16:creationId xmlns:a16="http://schemas.microsoft.com/office/drawing/2014/main" id="{FDB436E5-BACA-C431-08CF-3FE97BB1EF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GT"/>
          </a:p>
        </p:txBody>
      </p:sp>
      <p:sp>
        <p:nvSpPr>
          <p:cNvPr id="6" name="Marcador de número de diapositiva 5">
            <a:extLst>
              <a:ext uri="{FF2B5EF4-FFF2-40B4-BE49-F238E27FC236}">
                <a16:creationId xmlns:a16="http://schemas.microsoft.com/office/drawing/2014/main" id="{533CD144-9889-A008-B0B9-66F3984D90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A7B8E9-F2E5-4E33-8512-D877F3527647}" type="slidenum">
              <a:rPr lang="es-GT" smtClean="0"/>
              <a:t>‹Nº›</a:t>
            </a:fld>
            <a:endParaRPr lang="es-GT"/>
          </a:p>
        </p:txBody>
      </p:sp>
    </p:spTree>
    <p:extLst>
      <p:ext uri="{BB962C8B-B14F-4D97-AF65-F5344CB8AC3E}">
        <p14:creationId xmlns:p14="http://schemas.microsoft.com/office/powerpoint/2010/main" val="2545789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7143C3-C529-10A2-6B83-D14D11BFFAAF}"/>
              </a:ext>
            </a:extLst>
          </p:cNvPr>
          <p:cNvSpPr>
            <a:spLocks noGrp="1"/>
          </p:cNvSpPr>
          <p:nvPr>
            <p:ph type="ctrTitle"/>
          </p:nvPr>
        </p:nvSpPr>
        <p:spPr/>
        <p:txBody>
          <a:bodyPr>
            <a:normAutofit fontScale="90000"/>
          </a:bodyPr>
          <a:lstStyle/>
          <a:p>
            <a:r>
              <a:rPr lang="es-GT" dirty="0"/>
              <a:t>El proceso civil en Guatemala, expectativas, riesgos y comparaciones en la realidad social de la región</a:t>
            </a:r>
          </a:p>
        </p:txBody>
      </p:sp>
      <p:sp>
        <p:nvSpPr>
          <p:cNvPr id="3" name="Subtítulo 2">
            <a:extLst>
              <a:ext uri="{FF2B5EF4-FFF2-40B4-BE49-F238E27FC236}">
                <a16:creationId xmlns:a16="http://schemas.microsoft.com/office/drawing/2014/main" id="{CB66ADA9-A50E-D73C-062E-3B60F54BBFC1}"/>
              </a:ext>
            </a:extLst>
          </p:cNvPr>
          <p:cNvSpPr>
            <a:spLocks noGrp="1"/>
          </p:cNvSpPr>
          <p:nvPr>
            <p:ph type="subTitle" idx="1"/>
          </p:nvPr>
        </p:nvSpPr>
        <p:spPr/>
        <p:txBody>
          <a:bodyPr/>
          <a:lstStyle/>
          <a:p>
            <a:r>
              <a:rPr lang="es-GT" dirty="0"/>
              <a:t>Presentación de:</a:t>
            </a:r>
          </a:p>
          <a:p>
            <a:r>
              <a:rPr lang="es-GT" dirty="0"/>
              <a:t>Manuel Mejicanos Jiménez</a:t>
            </a:r>
          </a:p>
        </p:txBody>
      </p:sp>
    </p:spTree>
    <p:extLst>
      <p:ext uri="{BB962C8B-B14F-4D97-AF65-F5344CB8AC3E}">
        <p14:creationId xmlns:p14="http://schemas.microsoft.com/office/powerpoint/2010/main" val="2213861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5F7F7-2FCE-8F01-53DE-15C39342B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DF4ABC-BA2E-AFB5-9276-60EF558407E8}"/>
              </a:ext>
            </a:extLst>
          </p:cNvPr>
          <p:cNvSpPr>
            <a:spLocks noGrp="1"/>
          </p:cNvSpPr>
          <p:nvPr>
            <p:ph type="title"/>
          </p:nvPr>
        </p:nvSpPr>
        <p:spPr>
          <a:xfrm>
            <a:off x="1731821" y="501345"/>
            <a:ext cx="8728364" cy="689279"/>
          </a:xfrm>
        </p:spPr>
        <p:txBody>
          <a:bodyPr vert="horz" lIns="91440" tIns="45720" rIns="91440" bIns="45720" rtlCol="0" anchor="b">
            <a:normAutofit/>
          </a:bodyPr>
          <a:lstStyle/>
          <a:p>
            <a:pPr algn="ctr"/>
            <a:endParaRPr lang="en-US" sz="3600" b="1"/>
          </a:p>
        </p:txBody>
      </p:sp>
      <p:graphicFrame>
        <p:nvGraphicFramePr>
          <p:cNvPr id="3" name="Gráfico 2">
            <a:extLst>
              <a:ext uri="{FF2B5EF4-FFF2-40B4-BE49-F238E27FC236}">
                <a16:creationId xmlns:a16="http://schemas.microsoft.com/office/drawing/2014/main" id="{527EC141-1579-9634-044B-A6C6CB7F0DAF}"/>
              </a:ext>
            </a:extLst>
          </p:cNvPr>
          <p:cNvGraphicFramePr/>
          <p:nvPr>
            <p:extLst>
              <p:ext uri="{D42A27DB-BD31-4B8C-83A1-F6EECF244321}">
                <p14:modId xmlns:p14="http://schemas.microsoft.com/office/powerpoint/2010/main" val="1126576667"/>
              </p:ext>
            </p:extLst>
          </p:nvPr>
        </p:nvGraphicFramePr>
        <p:xfrm>
          <a:off x="1994916" y="1782115"/>
          <a:ext cx="8202168"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6410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B77AD4-28CF-4ED9-4FA1-178B20D14A31}"/>
              </a:ext>
            </a:extLst>
          </p:cNvPr>
          <p:cNvSpPr>
            <a:spLocks noGrp="1"/>
          </p:cNvSpPr>
          <p:nvPr>
            <p:ph type="title"/>
          </p:nvPr>
        </p:nvSpPr>
        <p:spPr/>
        <p:txBody>
          <a:bodyPr/>
          <a:lstStyle/>
          <a:p>
            <a:pPr algn="ctr"/>
            <a:r>
              <a:rPr lang="es-GT" dirty="0"/>
              <a:t>Con esos datos ¿cuál es entonces la expectativa del justiciable?</a:t>
            </a:r>
          </a:p>
        </p:txBody>
      </p:sp>
      <p:sp>
        <p:nvSpPr>
          <p:cNvPr id="3" name="Marcador de contenido 2">
            <a:extLst>
              <a:ext uri="{FF2B5EF4-FFF2-40B4-BE49-F238E27FC236}">
                <a16:creationId xmlns:a16="http://schemas.microsoft.com/office/drawing/2014/main" id="{1AED5800-1964-A7BD-0447-EBABD372AD97}"/>
              </a:ext>
            </a:extLst>
          </p:cNvPr>
          <p:cNvSpPr>
            <a:spLocks noGrp="1"/>
          </p:cNvSpPr>
          <p:nvPr>
            <p:ph idx="1"/>
          </p:nvPr>
        </p:nvSpPr>
        <p:spPr/>
        <p:txBody>
          <a:bodyPr/>
          <a:lstStyle/>
          <a:p>
            <a:pPr marL="0" indent="0" algn="just">
              <a:buNone/>
            </a:pPr>
            <a:r>
              <a:rPr lang="es-GT" dirty="0"/>
              <a:t>Posibilidad de rechazo de demandas (medio o alto)</a:t>
            </a:r>
          </a:p>
          <a:p>
            <a:pPr marL="0" indent="0" algn="just">
              <a:buNone/>
            </a:pPr>
            <a:r>
              <a:rPr lang="es-GT" dirty="0"/>
              <a:t>Lapso de duración de plazo de admisión (de 20 a 60 días en promedio, dependiendo el tribunal al que se le asigne el caso)</a:t>
            </a:r>
          </a:p>
          <a:p>
            <a:pPr marL="0" indent="0" algn="just">
              <a:buNone/>
            </a:pPr>
            <a:r>
              <a:rPr lang="es-GT" dirty="0"/>
              <a:t>Lapso de duración de los procesos (depende del tribunal al que se le asigne el caso).</a:t>
            </a:r>
          </a:p>
          <a:p>
            <a:pPr marL="0" indent="0" algn="just">
              <a:buNone/>
            </a:pPr>
            <a:r>
              <a:rPr lang="es-GT" dirty="0"/>
              <a:t>También depende de la responsabilidad del juez a cuyo cargo esté la tramitación del proceso (juzgados pluripersonales).</a:t>
            </a:r>
          </a:p>
        </p:txBody>
      </p:sp>
    </p:spTree>
    <p:extLst>
      <p:ext uri="{BB962C8B-B14F-4D97-AF65-F5344CB8AC3E}">
        <p14:creationId xmlns:p14="http://schemas.microsoft.com/office/powerpoint/2010/main" val="651667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FEACD6-9DCD-3BF0-3143-C2D8E06DB8CF}"/>
              </a:ext>
            </a:extLst>
          </p:cNvPr>
          <p:cNvSpPr>
            <a:spLocks noGrp="1"/>
          </p:cNvSpPr>
          <p:nvPr>
            <p:ph type="title"/>
          </p:nvPr>
        </p:nvSpPr>
        <p:spPr/>
        <p:txBody>
          <a:bodyPr>
            <a:normAutofit fontScale="90000"/>
          </a:bodyPr>
          <a:lstStyle/>
          <a:p>
            <a:pPr algn="just"/>
            <a:r>
              <a:rPr lang="es-GT" dirty="0"/>
              <a:t>¿ante ello, en el actual proceso civil en Guatemala se garantiza realmente el derecho de acceder a la justicia?</a:t>
            </a:r>
          </a:p>
        </p:txBody>
      </p:sp>
      <p:sp>
        <p:nvSpPr>
          <p:cNvPr id="3" name="Marcador de contenido 2">
            <a:extLst>
              <a:ext uri="{FF2B5EF4-FFF2-40B4-BE49-F238E27FC236}">
                <a16:creationId xmlns:a16="http://schemas.microsoft.com/office/drawing/2014/main" id="{EBE0B781-EB53-A742-AA6B-F1CA1E2F205D}"/>
              </a:ext>
            </a:extLst>
          </p:cNvPr>
          <p:cNvSpPr>
            <a:spLocks noGrp="1"/>
          </p:cNvSpPr>
          <p:nvPr>
            <p:ph idx="1"/>
          </p:nvPr>
        </p:nvSpPr>
        <p:spPr/>
        <p:txBody>
          <a:bodyPr/>
          <a:lstStyle/>
          <a:p>
            <a:pPr>
              <a:buFont typeface="Wingdings" panose="05000000000000000000" pitchFamily="2" charset="2"/>
              <a:buChar char="§"/>
            </a:pPr>
            <a:r>
              <a:rPr lang="es-GT" dirty="0"/>
              <a:t>Cúmulo excesivo (carga laboral) en los juzgados civiles (juzgados pluripersonales, dos jueces, pero el mismo número de auxiliares judiciales).</a:t>
            </a:r>
          </a:p>
          <a:p>
            <a:pPr>
              <a:buFont typeface="Wingdings" panose="05000000000000000000" pitchFamily="2" charset="2"/>
              <a:buChar char="§"/>
            </a:pPr>
            <a:r>
              <a:rPr lang="es-GT" dirty="0"/>
              <a:t>Incremento del número de juzgados (caso del departamento de Guatemala).</a:t>
            </a:r>
          </a:p>
          <a:p>
            <a:pPr algn="just">
              <a:buFont typeface="Wingdings" panose="05000000000000000000" pitchFamily="2" charset="2"/>
              <a:buChar char="§"/>
            </a:pPr>
            <a:r>
              <a:rPr lang="es-GT" dirty="0"/>
              <a:t>Criterios de admisibilidad o de rechazo de las pretensiones deducidas ante los órganos jurisdiccionales</a:t>
            </a:r>
          </a:p>
          <a:p>
            <a:pPr marL="0" indent="0" algn="ctr">
              <a:buNone/>
            </a:pPr>
            <a:r>
              <a:rPr lang="es-GT" i="1" dirty="0"/>
              <a:t>¿excesivo formalismo vs. rigorismo excesivo?</a:t>
            </a:r>
          </a:p>
          <a:p>
            <a:pPr marL="0" indent="0">
              <a:buNone/>
            </a:pPr>
            <a:endParaRPr lang="es-GT" dirty="0"/>
          </a:p>
          <a:p>
            <a:pPr marL="0" indent="0">
              <a:buNone/>
            </a:pPr>
            <a:endParaRPr lang="es-GT" dirty="0"/>
          </a:p>
          <a:p>
            <a:endParaRPr lang="es-GT" dirty="0"/>
          </a:p>
        </p:txBody>
      </p:sp>
    </p:spTree>
    <p:extLst>
      <p:ext uri="{BB962C8B-B14F-4D97-AF65-F5344CB8AC3E}">
        <p14:creationId xmlns:p14="http://schemas.microsoft.com/office/powerpoint/2010/main" val="480886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55BFF8-2BC5-98DA-D1AD-98451F085B40}"/>
              </a:ext>
            </a:extLst>
          </p:cNvPr>
          <p:cNvSpPr>
            <a:spLocks noGrp="1"/>
          </p:cNvSpPr>
          <p:nvPr>
            <p:ph type="title"/>
          </p:nvPr>
        </p:nvSpPr>
        <p:spPr/>
        <p:txBody>
          <a:bodyPr/>
          <a:lstStyle/>
          <a:p>
            <a:endParaRPr lang="es-GT" dirty="0"/>
          </a:p>
        </p:txBody>
      </p:sp>
      <p:sp>
        <p:nvSpPr>
          <p:cNvPr id="3" name="Marcador de contenido 2">
            <a:extLst>
              <a:ext uri="{FF2B5EF4-FFF2-40B4-BE49-F238E27FC236}">
                <a16:creationId xmlns:a16="http://schemas.microsoft.com/office/drawing/2014/main" id="{CBDBECE4-B921-EF59-E653-7DFE92CFC71B}"/>
              </a:ext>
            </a:extLst>
          </p:cNvPr>
          <p:cNvSpPr>
            <a:spLocks noGrp="1"/>
          </p:cNvSpPr>
          <p:nvPr>
            <p:ph idx="1"/>
          </p:nvPr>
        </p:nvSpPr>
        <p:spPr>
          <a:xfrm>
            <a:off x="838200" y="1834678"/>
            <a:ext cx="10515600" cy="4351338"/>
          </a:xfrm>
        </p:spPr>
        <p:txBody>
          <a:bodyPr/>
          <a:lstStyle/>
          <a:p>
            <a:pPr algn="just"/>
            <a:r>
              <a:rPr lang="es-GT" dirty="0"/>
              <a:t>Adaptación de métodos o sistemas electrónicos en los procesos civiles (</a:t>
            </a:r>
            <a:r>
              <a:rPr lang="es-GT" i="1" dirty="0"/>
              <a:t>i.e. </a:t>
            </a:r>
            <a:r>
              <a:rPr lang="es-GT" dirty="0"/>
              <a:t>expediente judicial electrónico, sistema de notificaciones electrónicas, grabación de audio y video de las audiencias).</a:t>
            </a:r>
          </a:p>
          <a:p>
            <a:pPr algn="just"/>
            <a:r>
              <a:rPr lang="es-GT" i="1" dirty="0"/>
              <a:t>Costumbres recurrentes </a:t>
            </a:r>
            <a:r>
              <a:rPr lang="es-GT" dirty="0"/>
              <a:t>en la tramitación de procesos civiles.</a:t>
            </a:r>
            <a:endParaRPr lang="es-GT" i="1" dirty="0"/>
          </a:p>
        </p:txBody>
      </p:sp>
    </p:spTree>
    <p:extLst>
      <p:ext uri="{BB962C8B-B14F-4D97-AF65-F5344CB8AC3E}">
        <p14:creationId xmlns:p14="http://schemas.microsoft.com/office/powerpoint/2010/main" val="1980183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DFD04-9567-EC02-321D-4C1ABC342BE6}"/>
              </a:ext>
            </a:extLst>
          </p:cNvPr>
          <p:cNvSpPr>
            <a:spLocks noGrp="1"/>
          </p:cNvSpPr>
          <p:nvPr>
            <p:ph type="title"/>
          </p:nvPr>
        </p:nvSpPr>
        <p:spPr/>
        <p:txBody>
          <a:bodyPr>
            <a:normAutofit fontScale="90000"/>
          </a:bodyPr>
          <a:lstStyle/>
          <a:p>
            <a:r>
              <a:rPr lang="es-GT" dirty="0"/>
              <a:t>¿Y la aplicación de la normativa procesal civil? ¿se hace esta conforme al principio </a:t>
            </a:r>
            <a:r>
              <a:rPr lang="es-GT" i="1" dirty="0"/>
              <a:t>pro </a:t>
            </a:r>
            <a:r>
              <a:rPr lang="es-GT" i="1" dirty="0" err="1"/>
              <a:t>actione</a:t>
            </a:r>
            <a:r>
              <a:rPr lang="es-GT" dirty="0"/>
              <a:t>?</a:t>
            </a:r>
          </a:p>
        </p:txBody>
      </p:sp>
      <p:sp>
        <p:nvSpPr>
          <p:cNvPr id="3" name="Marcador de contenido 2">
            <a:extLst>
              <a:ext uri="{FF2B5EF4-FFF2-40B4-BE49-F238E27FC236}">
                <a16:creationId xmlns:a16="http://schemas.microsoft.com/office/drawing/2014/main" id="{9694449A-2690-AD0E-4CA7-ED69D7964FCD}"/>
              </a:ext>
            </a:extLst>
          </p:cNvPr>
          <p:cNvSpPr>
            <a:spLocks noGrp="1"/>
          </p:cNvSpPr>
          <p:nvPr>
            <p:ph idx="1"/>
          </p:nvPr>
        </p:nvSpPr>
        <p:spPr/>
        <p:txBody>
          <a:bodyPr/>
          <a:lstStyle/>
          <a:p>
            <a:pPr marL="0" indent="0" algn="just">
              <a:buNone/>
            </a:pPr>
            <a:r>
              <a:rPr lang="es-GT" dirty="0"/>
              <a:t>Veamos algunos preceptos jurídicos que siempre deben aplicarse e </a:t>
            </a:r>
            <a:r>
              <a:rPr lang="es-GT" b="1" dirty="0"/>
              <a:t>interpretarse</a:t>
            </a:r>
            <a:r>
              <a:rPr lang="es-GT" dirty="0"/>
              <a:t> conforme el principio </a:t>
            </a:r>
            <a:r>
              <a:rPr lang="es-GT" i="1" dirty="0"/>
              <a:t>pro </a:t>
            </a:r>
            <a:r>
              <a:rPr lang="es-GT" i="1" dirty="0" err="1"/>
              <a:t>actione</a:t>
            </a:r>
            <a:r>
              <a:rPr lang="es-GT" i="1" dirty="0"/>
              <a:t>.</a:t>
            </a:r>
          </a:p>
          <a:p>
            <a:pPr marL="0" indent="0" algn="just">
              <a:buNone/>
            </a:pPr>
            <a:r>
              <a:rPr lang="es-GT" b="1" dirty="0"/>
              <a:t>Artículo 26. Concordancia entre la petición y el fallo. </a:t>
            </a:r>
            <a:r>
              <a:rPr lang="es-GT" dirty="0"/>
              <a:t>“</a:t>
            </a:r>
            <a:r>
              <a:rPr lang="es-GT" i="1" dirty="0"/>
              <a:t>El juez deberá dictar su fallo congruente con la demanda y no podrá resolver de oficio sobre excepciones que sólo puedan ser propuestas por las partes</a:t>
            </a:r>
            <a:r>
              <a:rPr lang="es-GT" dirty="0"/>
              <a:t>”.</a:t>
            </a:r>
          </a:p>
          <a:p>
            <a:pPr marL="0" indent="0" algn="just">
              <a:buNone/>
            </a:pPr>
            <a:r>
              <a:rPr lang="es-GT" b="1" dirty="0"/>
              <a:t>Artículo 27. Fundamentos legales. </a:t>
            </a:r>
            <a:r>
              <a:rPr lang="es-GT" i="1" dirty="0"/>
              <a:t>“Los tribunales rechazarán en forma razonada toda solicitud que no llene los requisitos que la ley establece”</a:t>
            </a:r>
            <a:r>
              <a:rPr lang="es-GT" dirty="0"/>
              <a:t>. </a:t>
            </a:r>
            <a:endParaRPr lang="es-GT" b="1" dirty="0"/>
          </a:p>
        </p:txBody>
      </p:sp>
    </p:spTree>
    <p:extLst>
      <p:ext uri="{BB962C8B-B14F-4D97-AF65-F5344CB8AC3E}">
        <p14:creationId xmlns:p14="http://schemas.microsoft.com/office/powerpoint/2010/main" val="413412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7A1625-DC0B-1C18-E938-4AD48A206145}"/>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AD355C78-8B76-5F2E-672B-44F25252214F}"/>
              </a:ext>
            </a:extLst>
          </p:cNvPr>
          <p:cNvSpPr>
            <a:spLocks noGrp="1"/>
          </p:cNvSpPr>
          <p:nvPr>
            <p:ph idx="1"/>
          </p:nvPr>
        </p:nvSpPr>
        <p:spPr/>
        <p:txBody>
          <a:bodyPr/>
          <a:lstStyle/>
          <a:p>
            <a:pPr algn="just"/>
            <a:r>
              <a:rPr lang="es-GT" b="1" dirty="0"/>
              <a:t>Artículo 61. Escrito inicial</a:t>
            </a:r>
            <a:r>
              <a:rPr lang="es-GT" dirty="0"/>
              <a:t>. “</a:t>
            </a:r>
            <a:r>
              <a:rPr lang="es-GT" i="1" dirty="0"/>
              <a:t>La primera solicitud que se presente a los tribunales de justicia contendrá lo siguiente:</a:t>
            </a:r>
            <a:r>
              <a:rPr lang="es-GT" dirty="0"/>
              <a:t> (…) 3º. </a:t>
            </a:r>
            <a:r>
              <a:rPr lang="es-GT" i="1" dirty="0"/>
              <a:t>Relación de los hechos a que se refiere la petición </a:t>
            </a:r>
            <a:r>
              <a:rPr lang="es-GT" dirty="0"/>
              <a:t>(…) 6º. La petición, en términos precisos (…)”</a:t>
            </a:r>
          </a:p>
          <a:p>
            <a:pPr algn="just"/>
            <a:r>
              <a:rPr lang="es-GT" b="1" dirty="0"/>
              <a:t>Artículo 106. Contenido de la demanda. </a:t>
            </a:r>
            <a:r>
              <a:rPr lang="es-GT" dirty="0"/>
              <a:t>“</a:t>
            </a:r>
            <a:r>
              <a:rPr lang="es-GT" i="1" dirty="0"/>
              <a:t>En la demanda se fijarán con claridad y precisión los hechos en que se funde, las pruebas que van a rendirse, los fundamentos de derecho y la petición”</a:t>
            </a:r>
            <a:r>
              <a:rPr lang="es-GT" dirty="0"/>
              <a:t>. </a:t>
            </a:r>
          </a:p>
          <a:p>
            <a:pPr marL="0" indent="0">
              <a:buNone/>
            </a:pPr>
            <a:endParaRPr lang="es-GT" dirty="0"/>
          </a:p>
        </p:txBody>
      </p:sp>
    </p:spTree>
    <p:extLst>
      <p:ext uri="{BB962C8B-B14F-4D97-AF65-F5344CB8AC3E}">
        <p14:creationId xmlns:p14="http://schemas.microsoft.com/office/powerpoint/2010/main" val="3866130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FC2513-C0F1-8FE5-6A8E-0DA08F180330}"/>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4732D839-8CA7-26E7-ABA8-49CA9FCC2D47}"/>
              </a:ext>
            </a:extLst>
          </p:cNvPr>
          <p:cNvSpPr>
            <a:spLocks noGrp="1"/>
          </p:cNvSpPr>
          <p:nvPr>
            <p:ph idx="1"/>
          </p:nvPr>
        </p:nvSpPr>
        <p:spPr/>
        <p:txBody>
          <a:bodyPr/>
          <a:lstStyle/>
          <a:p>
            <a:pPr algn="just"/>
            <a:r>
              <a:rPr lang="es-GT" b="1" dirty="0"/>
              <a:t>Artículo 107. Documentos esenciales.</a:t>
            </a:r>
            <a:r>
              <a:rPr lang="es-GT" dirty="0"/>
              <a:t> </a:t>
            </a:r>
            <a:r>
              <a:rPr lang="es-GT" i="1" dirty="0"/>
              <a:t>“El actor deberá acompañar a su demanda los documentos en que funde su derecho. Si no los tuviera a su disposición los mencionará con la individualidad posible, expresando lo que de ellos resulte, y designará el archivo, oficina pública o lugar donde se encuentren los originales”</a:t>
            </a:r>
          </a:p>
          <a:p>
            <a:pPr algn="just"/>
            <a:r>
              <a:rPr lang="es-GT" b="1" dirty="0"/>
              <a:t>Artículo 108. Inadmisibilidad de los documentos. </a:t>
            </a:r>
            <a:r>
              <a:rPr lang="es-GT" i="1" dirty="0"/>
              <a:t>“Si no se presentaran con la demanda los documentos en que el actor funde su derecho, no serán admitidos posteriormente, salvo impedimento justificado”</a:t>
            </a:r>
            <a:r>
              <a:rPr lang="es-GT" dirty="0"/>
              <a:t>. </a:t>
            </a:r>
            <a:endParaRPr lang="es-GT" b="1" dirty="0"/>
          </a:p>
        </p:txBody>
      </p:sp>
    </p:spTree>
    <p:extLst>
      <p:ext uri="{BB962C8B-B14F-4D97-AF65-F5344CB8AC3E}">
        <p14:creationId xmlns:p14="http://schemas.microsoft.com/office/powerpoint/2010/main" val="1430159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5A08A1-4716-5E11-0557-2ACE8AA94CFE}"/>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62949110-7C23-D41B-E6A2-B8162DC61771}"/>
              </a:ext>
            </a:extLst>
          </p:cNvPr>
          <p:cNvSpPr>
            <a:spLocks noGrp="1"/>
          </p:cNvSpPr>
          <p:nvPr>
            <p:ph idx="1"/>
          </p:nvPr>
        </p:nvSpPr>
        <p:spPr/>
        <p:txBody>
          <a:bodyPr/>
          <a:lstStyle/>
          <a:p>
            <a:pPr algn="just"/>
            <a:r>
              <a:rPr lang="es-GT" b="1" dirty="0"/>
              <a:t>Articulo 109. Omisión de requisitos legales. </a:t>
            </a:r>
            <a:r>
              <a:rPr lang="es-GT" dirty="0"/>
              <a:t>“</a:t>
            </a:r>
            <a:r>
              <a:rPr lang="es-GT" i="1" dirty="0"/>
              <a:t>Los jueces repelerán de oficio las demandas que no contengan los requisitos establecidos en la ley, expresando los defectos que hayan encontrado”.</a:t>
            </a:r>
          </a:p>
          <a:p>
            <a:pPr algn="just"/>
            <a:r>
              <a:rPr lang="es-GT" b="1" dirty="0"/>
              <a:t>Artículo 126. Carga de la prueba. </a:t>
            </a:r>
            <a:r>
              <a:rPr lang="es-GT" i="1" dirty="0"/>
              <a:t>“Las partes tienen la carga de demostrar sus respectivas proposiciones de hecho. Quien pretende algo ha de probar los hechos constitutivos de su pretensión; quien contradice la pretensión del adversario, ha de probar los hechos extintivos o circunstancias impeditivas de esa pretensión</a:t>
            </a:r>
            <a:r>
              <a:rPr lang="es-GT" dirty="0"/>
              <a:t> (…)”.</a:t>
            </a:r>
            <a:endParaRPr lang="es-GT" b="1" dirty="0"/>
          </a:p>
        </p:txBody>
      </p:sp>
    </p:spTree>
    <p:extLst>
      <p:ext uri="{BB962C8B-B14F-4D97-AF65-F5344CB8AC3E}">
        <p14:creationId xmlns:p14="http://schemas.microsoft.com/office/powerpoint/2010/main" val="2044377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D7DDB4-C825-0235-DA34-57E10D6211FE}"/>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D983370B-2DD5-464B-5D65-4D88663A1B91}"/>
              </a:ext>
            </a:extLst>
          </p:cNvPr>
          <p:cNvSpPr>
            <a:spLocks noGrp="1"/>
          </p:cNvSpPr>
          <p:nvPr>
            <p:ph idx="1"/>
          </p:nvPr>
        </p:nvSpPr>
        <p:spPr/>
        <p:txBody>
          <a:bodyPr/>
          <a:lstStyle/>
          <a:p>
            <a:pPr algn="just"/>
            <a:r>
              <a:rPr lang="es-GT" b="1" dirty="0"/>
              <a:t>Articulo 127. Apreciación de la prueba</a:t>
            </a:r>
            <a:r>
              <a:rPr lang="es-GT" dirty="0"/>
              <a:t>. “</a:t>
            </a:r>
            <a:r>
              <a:rPr lang="es-GT" i="1" dirty="0"/>
              <a:t>Los jueces podrán rechazar de plano aquellos medios de prueba prohibidos por la ley, los notoriamente dilatorios o los propuestos con el objeto de entorpecer la marcha regular del proceso.</a:t>
            </a:r>
            <a:r>
              <a:rPr lang="es-GT" dirty="0"/>
              <a:t> (…) </a:t>
            </a:r>
            <a:r>
              <a:rPr lang="es-GT" i="1" dirty="0"/>
              <a:t>Los tribunales, salvo texto de ley en contrario, apreciarán el mérito de las pruebas, de acuerdo con las reglas de la sana crítica. Desecharán en el momento de dictar sentencia, las pruebas que no se ajusten a los puntos de hecho expuestos en la demanda y en su contestación </a:t>
            </a:r>
            <a:r>
              <a:rPr lang="es-GT" dirty="0"/>
              <a:t>(…)”</a:t>
            </a:r>
          </a:p>
        </p:txBody>
      </p:sp>
    </p:spTree>
    <p:extLst>
      <p:ext uri="{BB962C8B-B14F-4D97-AF65-F5344CB8AC3E}">
        <p14:creationId xmlns:p14="http://schemas.microsoft.com/office/powerpoint/2010/main" val="1742882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3C7253-C510-48C2-228C-464749FFB9B3}"/>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8EBC8736-3208-BC8D-34F4-897ACD7DF1F2}"/>
              </a:ext>
            </a:extLst>
          </p:cNvPr>
          <p:cNvSpPr>
            <a:spLocks noGrp="1"/>
          </p:cNvSpPr>
          <p:nvPr>
            <p:ph idx="1"/>
          </p:nvPr>
        </p:nvSpPr>
        <p:spPr/>
        <p:txBody>
          <a:bodyPr/>
          <a:lstStyle/>
          <a:p>
            <a:pPr algn="just"/>
            <a:r>
              <a:rPr lang="es-GT" b="1" dirty="0"/>
              <a:t>Artículo 197. Auto para mejor fallar.</a:t>
            </a:r>
            <a:r>
              <a:rPr lang="es-GT" dirty="0"/>
              <a:t> “</a:t>
            </a:r>
            <a:r>
              <a:rPr lang="es-GT" i="1" dirty="0"/>
              <a:t>Los jueces y tribunales antes de pronunciar su fallo, podrán acordar para mejor proveer:</a:t>
            </a:r>
          </a:p>
          <a:p>
            <a:pPr algn="just"/>
            <a:r>
              <a:rPr lang="es-GT" i="1" dirty="0"/>
              <a:t>1º. Que se traiga a la vista cualquier documento que crean conveniente para esclarecer el derecho de los litigantes; </a:t>
            </a:r>
          </a:p>
          <a:p>
            <a:pPr algn="just"/>
            <a:r>
              <a:rPr lang="es-GT" i="1" dirty="0"/>
              <a:t>2º. Que se practique cualquier reconocimiento o avalúo que consideren necesario o que se amplíen los que ya se hubieren hecho.</a:t>
            </a:r>
          </a:p>
          <a:p>
            <a:pPr algn="just"/>
            <a:r>
              <a:rPr lang="es-GT" i="1" dirty="0"/>
              <a:t>3º. Traer a la vista cualquier actuación que tenga relación con el proceso;</a:t>
            </a:r>
            <a:r>
              <a:rPr lang="es-GT" dirty="0"/>
              <a:t> (…)”</a:t>
            </a:r>
          </a:p>
        </p:txBody>
      </p:sp>
    </p:spTree>
    <p:extLst>
      <p:ext uri="{BB962C8B-B14F-4D97-AF65-F5344CB8AC3E}">
        <p14:creationId xmlns:p14="http://schemas.microsoft.com/office/powerpoint/2010/main" val="3287790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381B5D-6395-58B7-C214-0051F9B49F36}"/>
              </a:ext>
            </a:extLst>
          </p:cNvPr>
          <p:cNvSpPr>
            <a:spLocks noGrp="1"/>
          </p:cNvSpPr>
          <p:nvPr>
            <p:ph type="title"/>
          </p:nvPr>
        </p:nvSpPr>
        <p:spPr/>
        <p:txBody>
          <a:bodyPr/>
          <a:lstStyle/>
          <a:p>
            <a:pPr algn="ctr"/>
            <a:r>
              <a:rPr lang="es-GT" dirty="0"/>
              <a:t>¿Qué espera el justiciable cuando acude a la justicia civil en Guatemala?</a:t>
            </a:r>
          </a:p>
        </p:txBody>
      </p:sp>
      <p:sp>
        <p:nvSpPr>
          <p:cNvPr id="3" name="Marcador de contenido 2">
            <a:extLst>
              <a:ext uri="{FF2B5EF4-FFF2-40B4-BE49-F238E27FC236}">
                <a16:creationId xmlns:a16="http://schemas.microsoft.com/office/drawing/2014/main" id="{587D76A1-7974-2B98-F416-D53EDA7E279C}"/>
              </a:ext>
            </a:extLst>
          </p:cNvPr>
          <p:cNvSpPr>
            <a:spLocks noGrp="1"/>
          </p:cNvSpPr>
          <p:nvPr>
            <p:ph idx="1"/>
          </p:nvPr>
        </p:nvSpPr>
        <p:spPr/>
        <p:txBody>
          <a:bodyPr>
            <a:normAutofit fontScale="92500"/>
          </a:bodyPr>
          <a:lstStyle/>
          <a:p>
            <a:pPr marL="0" indent="0" algn="just">
              <a:buNone/>
            </a:pPr>
            <a:r>
              <a:rPr lang="es-GT" dirty="0"/>
              <a:t>En declaraciones al medio digital “Noticias El Heraldo”, el 17 de junio de 2026, la Presidenta de la Corte Suprema de Justicia, Dra. Claudia Lucrecia Paredes Castañeda, en un evento (Encuentro Nacional de Empresarios –ENADE) pidió a la población guatemalteca </a:t>
            </a:r>
            <a:r>
              <a:rPr lang="es-GT" b="1" dirty="0"/>
              <a:t>confiar en el sector justicia</a:t>
            </a:r>
            <a:r>
              <a:rPr lang="es-GT" dirty="0"/>
              <a:t>. </a:t>
            </a:r>
          </a:p>
          <a:p>
            <a:pPr marL="0" indent="0" algn="just">
              <a:buNone/>
            </a:pPr>
            <a:r>
              <a:rPr lang="es-GT" dirty="0"/>
              <a:t>Indicaba para ello, que de parte del sistema judicial se estaba trabajando en:</a:t>
            </a:r>
          </a:p>
          <a:p>
            <a:pPr lvl="1" algn="just">
              <a:buFont typeface="Wingdings" panose="05000000000000000000" pitchFamily="2" charset="2"/>
              <a:buChar char="Ø"/>
            </a:pPr>
            <a:r>
              <a:rPr lang="es-GT" dirty="0"/>
              <a:t>Hacer más accesible la justicia.</a:t>
            </a:r>
          </a:p>
          <a:p>
            <a:pPr lvl="1" algn="just">
              <a:buFont typeface="Wingdings" panose="05000000000000000000" pitchFamily="2" charset="2"/>
              <a:buChar char="Ø"/>
            </a:pPr>
            <a:r>
              <a:rPr lang="es-GT" dirty="0"/>
              <a:t>Que la tutela judicial se administre con rapidez y se de una pronta respuesta a las controversias que ante los tribunales de justicia llevan las personas. </a:t>
            </a:r>
          </a:p>
          <a:p>
            <a:pPr lvl="1" algn="just">
              <a:buFont typeface="Wingdings" panose="05000000000000000000" pitchFamily="2" charset="2"/>
              <a:buChar char="Ø"/>
            </a:pPr>
            <a:r>
              <a:rPr lang="es-GT" dirty="0"/>
              <a:t>Que se tenga más confianza en las personas y en las instituciones de justicia.</a:t>
            </a:r>
          </a:p>
        </p:txBody>
      </p:sp>
    </p:spTree>
    <p:extLst>
      <p:ext uri="{BB962C8B-B14F-4D97-AF65-F5344CB8AC3E}">
        <p14:creationId xmlns:p14="http://schemas.microsoft.com/office/powerpoint/2010/main" val="1738606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31D9F0-A9B1-B9D0-0449-FA62DE602A77}"/>
              </a:ext>
            </a:extLst>
          </p:cNvPr>
          <p:cNvSpPr>
            <a:spLocks noGrp="1"/>
          </p:cNvSpPr>
          <p:nvPr>
            <p:ph type="title"/>
          </p:nvPr>
        </p:nvSpPr>
        <p:spPr/>
        <p:txBody>
          <a:bodyPr/>
          <a:lstStyle/>
          <a:p>
            <a:r>
              <a:rPr lang="es-GT" dirty="0"/>
              <a:t>¿Se garantiza el derecho de recurrir?</a:t>
            </a:r>
          </a:p>
        </p:txBody>
      </p:sp>
      <p:sp>
        <p:nvSpPr>
          <p:cNvPr id="3" name="Marcador de contenido 2">
            <a:extLst>
              <a:ext uri="{FF2B5EF4-FFF2-40B4-BE49-F238E27FC236}">
                <a16:creationId xmlns:a16="http://schemas.microsoft.com/office/drawing/2014/main" id="{390BCD8C-37B3-151F-FFB2-478D01AB8543}"/>
              </a:ext>
            </a:extLst>
          </p:cNvPr>
          <p:cNvSpPr>
            <a:spLocks noGrp="1"/>
          </p:cNvSpPr>
          <p:nvPr>
            <p:ph idx="1"/>
          </p:nvPr>
        </p:nvSpPr>
        <p:spPr/>
        <p:txBody>
          <a:bodyPr/>
          <a:lstStyle/>
          <a:p>
            <a:pPr algn="just">
              <a:buFont typeface="Wingdings" panose="05000000000000000000" pitchFamily="2" charset="2"/>
              <a:buChar char="Ø"/>
            </a:pPr>
            <a:r>
              <a:rPr lang="es-GT" dirty="0"/>
              <a:t>Idoneidad del recurso a deducir por el justiciable.</a:t>
            </a:r>
          </a:p>
          <a:p>
            <a:pPr algn="just">
              <a:buFont typeface="Wingdings" panose="05000000000000000000" pitchFamily="2" charset="2"/>
              <a:buChar char="Ø"/>
            </a:pPr>
            <a:r>
              <a:rPr lang="es-GT" dirty="0"/>
              <a:t>Cumplimiento de la carga argumentativa del recurrente (procesos que no tienen contemplada fase procesal de </a:t>
            </a:r>
            <a:r>
              <a:rPr lang="es-GT" i="1" dirty="0"/>
              <a:t>“expresión de agravios</a:t>
            </a:r>
            <a:r>
              <a:rPr lang="es-GT" dirty="0"/>
              <a:t>”, antes de que se señale vista o se dicte sentencia de segunda instancia.</a:t>
            </a:r>
          </a:p>
        </p:txBody>
      </p:sp>
    </p:spTree>
    <p:extLst>
      <p:ext uri="{BB962C8B-B14F-4D97-AF65-F5344CB8AC3E}">
        <p14:creationId xmlns:p14="http://schemas.microsoft.com/office/powerpoint/2010/main" val="174135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DA1D9C-DE8B-A0E9-D073-0924BFED9AEF}"/>
              </a:ext>
            </a:extLst>
          </p:cNvPr>
          <p:cNvSpPr>
            <a:spLocks noGrp="1"/>
          </p:cNvSpPr>
          <p:nvPr>
            <p:ph type="title"/>
          </p:nvPr>
        </p:nvSpPr>
        <p:spPr/>
        <p:txBody>
          <a:bodyPr/>
          <a:lstStyle/>
          <a:p>
            <a:pPr algn="just"/>
            <a:r>
              <a:rPr lang="es-GT" dirty="0"/>
              <a:t>Reflexiones sobre lo que debe permitirse en el proceso civil guatemalteco.</a:t>
            </a:r>
          </a:p>
        </p:txBody>
      </p:sp>
      <p:sp>
        <p:nvSpPr>
          <p:cNvPr id="3" name="Marcador de contenido 2">
            <a:extLst>
              <a:ext uri="{FF2B5EF4-FFF2-40B4-BE49-F238E27FC236}">
                <a16:creationId xmlns:a16="http://schemas.microsoft.com/office/drawing/2014/main" id="{CEA43B27-392A-0E11-14DC-20757A31D52B}"/>
              </a:ext>
            </a:extLst>
          </p:cNvPr>
          <p:cNvSpPr>
            <a:spLocks noGrp="1"/>
          </p:cNvSpPr>
          <p:nvPr>
            <p:ph idx="1"/>
          </p:nvPr>
        </p:nvSpPr>
        <p:spPr/>
        <p:txBody>
          <a:bodyPr/>
          <a:lstStyle/>
          <a:p>
            <a:pPr algn="just">
              <a:buFont typeface="Wingdings" panose="05000000000000000000" pitchFamily="2" charset="2"/>
              <a:buChar char="Ø"/>
            </a:pPr>
            <a:r>
              <a:rPr lang="es-GT" dirty="0"/>
              <a:t>El acceso a la justicia (principio </a:t>
            </a:r>
            <a:r>
              <a:rPr lang="es-GT" i="1" dirty="0"/>
              <a:t>pro </a:t>
            </a:r>
            <a:r>
              <a:rPr lang="es-GT" i="1" dirty="0" err="1"/>
              <a:t>actione</a:t>
            </a:r>
            <a:r>
              <a:rPr lang="es-GT" dirty="0"/>
              <a:t>)</a:t>
            </a:r>
          </a:p>
          <a:p>
            <a:pPr algn="just">
              <a:buFont typeface="Wingdings" panose="05000000000000000000" pitchFamily="2" charset="2"/>
              <a:buChar char="Ø"/>
            </a:pPr>
            <a:r>
              <a:rPr lang="es-GT" dirty="0"/>
              <a:t>La generación de un verdadero contradictorio.</a:t>
            </a:r>
          </a:p>
          <a:p>
            <a:pPr algn="just">
              <a:buFont typeface="Wingdings" panose="05000000000000000000" pitchFamily="2" charset="2"/>
              <a:buChar char="Ø"/>
            </a:pPr>
            <a:r>
              <a:rPr lang="es-GT" dirty="0"/>
              <a:t>La igualdad procesal (</a:t>
            </a:r>
            <a:r>
              <a:rPr lang="es-GT" i="1" dirty="0"/>
              <a:t>igualdad de armas</a:t>
            </a:r>
            <a:r>
              <a:rPr lang="es-GT" dirty="0"/>
              <a:t>).</a:t>
            </a:r>
          </a:p>
          <a:p>
            <a:pPr algn="just">
              <a:buFont typeface="Wingdings" panose="05000000000000000000" pitchFamily="2" charset="2"/>
              <a:buChar char="Ø"/>
            </a:pPr>
            <a:r>
              <a:rPr lang="es-GT" dirty="0"/>
              <a:t>La inmediación procesal.</a:t>
            </a:r>
          </a:p>
          <a:p>
            <a:pPr algn="just">
              <a:buFont typeface="Wingdings" panose="05000000000000000000" pitchFamily="2" charset="2"/>
              <a:buChar char="Ø"/>
            </a:pPr>
            <a:r>
              <a:rPr lang="es-GT" dirty="0"/>
              <a:t>La motivación de las decisiones judiciales (obligación de debida fundamentación de las resoluciones judiciales).</a:t>
            </a:r>
          </a:p>
          <a:p>
            <a:pPr algn="just">
              <a:buFont typeface="Wingdings" panose="05000000000000000000" pitchFamily="2" charset="2"/>
              <a:buChar char="Ø"/>
            </a:pPr>
            <a:r>
              <a:rPr lang="es-GT" dirty="0"/>
              <a:t>El control de las decisiones judiciales por medio del acceso a los recursos (control de la posible </a:t>
            </a:r>
            <a:r>
              <a:rPr lang="es-GT" i="1" dirty="0"/>
              <a:t>arbitrariedad</a:t>
            </a:r>
            <a:r>
              <a:rPr lang="es-GT" dirty="0"/>
              <a:t> en la labor de juzgamiento del juez).</a:t>
            </a:r>
          </a:p>
        </p:txBody>
      </p:sp>
    </p:spTree>
    <p:extLst>
      <p:ext uri="{BB962C8B-B14F-4D97-AF65-F5344CB8AC3E}">
        <p14:creationId xmlns:p14="http://schemas.microsoft.com/office/powerpoint/2010/main" val="3270847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AE843-D4F9-C323-1D6A-9F60324DB8DB}"/>
              </a:ext>
            </a:extLst>
          </p:cNvPr>
          <p:cNvSpPr>
            <a:spLocks noGrp="1"/>
          </p:cNvSpPr>
          <p:nvPr>
            <p:ph type="title"/>
          </p:nvPr>
        </p:nvSpPr>
        <p:spPr/>
        <p:txBody>
          <a:bodyPr>
            <a:noAutofit/>
          </a:bodyPr>
          <a:lstStyle/>
          <a:p>
            <a:pPr algn="just"/>
            <a:r>
              <a:rPr lang="es-GT" sz="3200" dirty="0"/>
              <a:t>Sin necesidad de reformar o emitir un nuevo Código Procesal Civil ¿es posible adaptar esta legislación a las necesidades de la sociedad actual?</a:t>
            </a:r>
          </a:p>
        </p:txBody>
      </p:sp>
      <p:sp>
        <p:nvSpPr>
          <p:cNvPr id="3" name="Marcador de contenido 2">
            <a:extLst>
              <a:ext uri="{FF2B5EF4-FFF2-40B4-BE49-F238E27FC236}">
                <a16:creationId xmlns:a16="http://schemas.microsoft.com/office/drawing/2014/main" id="{BCBC57A3-BC22-FE5D-A0AA-8F339A419E9E}"/>
              </a:ext>
            </a:extLst>
          </p:cNvPr>
          <p:cNvSpPr>
            <a:spLocks noGrp="1"/>
          </p:cNvSpPr>
          <p:nvPr>
            <p:ph idx="1"/>
          </p:nvPr>
        </p:nvSpPr>
        <p:spPr/>
        <p:txBody>
          <a:bodyPr>
            <a:normAutofit lnSpcReduction="10000"/>
          </a:bodyPr>
          <a:lstStyle/>
          <a:p>
            <a:pPr marL="0" indent="0" algn="just">
              <a:buNone/>
            </a:pPr>
            <a:r>
              <a:rPr lang="es-GT" dirty="0"/>
              <a:t>La respuesta a esta última pregunta es </a:t>
            </a:r>
            <a:r>
              <a:rPr lang="es-GT" b="1" dirty="0"/>
              <a:t>sí.</a:t>
            </a:r>
          </a:p>
          <a:p>
            <a:pPr marL="0" indent="0" algn="just">
              <a:buNone/>
            </a:pPr>
            <a:r>
              <a:rPr lang="es-GT" dirty="0"/>
              <a:t>¿Cómo?</a:t>
            </a:r>
          </a:p>
          <a:p>
            <a:pPr algn="just">
              <a:buFont typeface="Wingdings" panose="05000000000000000000" pitchFamily="2" charset="2"/>
              <a:buChar char="ü"/>
            </a:pPr>
            <a:r>
              <a:rPr lang="es-GT" i="1" dirty="0"/>
              <a:t>Constitucionalizando </a:t>
            </a:r>
            <a:r>
              <a:rPr lang="es-GT" dirty="0"/>
              <a:t>el proceso civil.</a:t>
            </a:r>
          </a:p>
          <a:p>
            <a:pPr algn="just">
              <a:buFont typeface="Wingdings" panose="05000000000000000000" pitchFamily="2" charset="2"/>
              <a:buChar char="ü"/>
            </a:pPr>
            <a:r>
              <a:rPr lang="es-GT" dirty="0"/>
              <a:t>Realizando el pertinente </a:t>
            </a:r>
            <a:r>
              <a:rPr lang="es-GT" i="1" dirty="0"/>
              <a:t>control de convencionalidad </a:t>
            </a:r>
            <a:r>
              <a:rPr lang="es-GT" dirty="0"/>
              <a:t>en el proceso civil.</a:t>
            </a:r>
          </a:p>
          <a:p>
            <a:pPr algn="just">
              <a:buFont typeface="Wingdings" panose="05000000000000000000" pitchFamily="2" charset="2"/>
              <a:buChar char="ü"/>
            </a:pPr>
            <a:r>
              <a:rPr lang="es-GT" dirty="0"/>
              <a:t>Garantizando el cumplimiento de obligaciones de imparcialidad y debida fundamentación en la labor decisoria del juez.</a:t>
            </a:r>
          </a:p>
          <a:p>
            <a:pPr algn="just">
              <a:buFont typeface="Wingdings" panose="05000000000000000000" pitchFamily="2" charset="2"/>
              <a:buChar char="ü"/>
            </a:pPr>
            <a:r>
              <a:rPr lang="es-GT" dirty="0"/>
              <a:t>Entendiendo al proceso, no como un obstáculo en la búsqueda de soluciones, sino como un método civilizado para obtener aquellas.</a:t>
            </a:r>
          </a:p>
        </p:txBody>
      </p:sp>
    </p:spTree>
    <p:extLst>
      <p:ext uri="{BB962C8B-B14F-4D97-AF65-F5344CB8AC3E}">
        <p14:creationId xmlns:p14="http://schemas.microsoft.com/office/powerpoint/2010/main" val="1408155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5CE8C4-7B1E-579E-38BD-EC4CC260CA53}"/>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DA60F4B1-D2A3-0699-65BF-663868DF1F03}"/>
              </a:ext>
            </a:extLst>
          </p:cNvPr>
          <p:cNvSpPr>
            <a:spLocks noGrp="1"/>
          </p:cNvSpPr>
          <p:nvPr>
            <p:ph idx="1"/>
          </p:nvPr>
        </p:nvSpPr>
        <p:spPr/>
        <p:txBody>
          <a:bodyPr/>
          <a:lstStyle/>
          <a:p>
            <a:pPr algn="just"/>
            <a:r>
              <a:rPr lang="es-GT" dirty="0"/>
              <a:t>Veamos, por citar un ejemplo, el actual Código Procesal Civil y Mercantil, de la República de El Salvador (vigente desde el 1 de julio de 2010, que derogó una normativa emitida en aquel país en 1881).</a:t>
            </a:r>
          </a:p>
          <a:p>
            <a:pPr algn="just"/>
            <a:r>
              <a:rPr lang="es-GT" b="1" dirty="0"/>
              <a:t>Articulo 1. Derecho a la protección jurisdiccional. </a:t>
            </a:r>
          </a:p>
          <a:p>
            <a:pPr marL="0" indent="0" algn="just">
              <a:buNone/>
            </a:pPr>
            <a:r>
              <a:rPr lang="es-GT" dirty="0"/>
              <a:t>“</a:t>
            </a:r>
            <a:r>
              <a:rPr lang="es-GT" i="1" dirty="0"/>
              <a:t>Todo sujeto tiene derecho a plantear su pretensión ante los tribunales, oponerse a la ya incoada, ejercer todos los actos procesales que estime convenientes para la defensa de su posición y que el proceso se tramite y decida conforme a la normativa constitucional y a las disposiciones legales.”</a:t>
            </a:r>
            <a:endParaRPr lang="es-GT" dirty="0"/>
          </a:p>
        </p:txBody>
      </p:sp>
    </p:spTree>
    <p:extLst>
      <p:ext uri="{BB962C8B-B14F-4D97-AF65-F5344CB8AC3E}">
        <p14:creationId xmlns:p14="http://schemas.microsoft.com/office/powerpoint/2010/main" val="726955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54E680-CBC4-AA86-88A6-E2A20C361D68}"/>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D8F30D27-7E38-9B30-C19C-71665921DC50}"/>
              </a:ext>
            </a:extLst>
          </p:cNvPr>
          <p:cNvSpPr>
            <a:spLocks noGrp="1"/>
          </p:cNvSpPr>
          <p:nvPr>
            <p:ph idx="1"/>
          </p:nvPr>
        </p:nvSpPr>
        <p:spPr/>
        <p:txBody>
          <a:bodyPr>
            <a:normAutofit fontScale="92500" lnSpcReduction="10000"/>
          </a:bodyPr>
          <a:lstStyle/>
          <a:p>
            <a:r>
              <a:rPr lang="es-GT" b="1" dirty="0"/>
              <a:t>Artículo 2. Vinculación a la Constitución, leyes y demás normas. </a:t>
            </a:r>
          </a:p>
          <a:p>
            <a:pPr marL="0" indent="0" algn="just">
              <a:buNone/>
            </a:pPr>
            <a:r>
              <a:rPr lang="es-GT" dirty="0"/>
              <a:t>“</a:t>
            </a:r>
            <a:r>
              <a:rPr lang="es-GT" i="1" dirty="0"/>
              <a:t>Los jueces están vinculados por la normativa constitucional, las leyes y demás normas del ordenamiento jurídico, sin que puedan desconocerlas ni desobedecerlas.</a:t>
            </a:r>
          </a:p>
          <a:p>
            <a:pPr marL="0" indent="0" algn="just">
              <a:buNone/>
            </a:pPr>
            <a:r>
              <a:rPr lang="es-GT" i="1" dirty="0"/>
              <a:t>Todo juez, a instancia de parte o de oficio, deberá examinar previamente la constitucionalidad de las normas de cuya validez dependa la tramitación de cualquier proceso o el fundamento de las decisiones que adopten en el mismo; y si alguna de ellas contradice la normativa constitucional, la declarará inaplicable en resolución debidamente motivada, en la que se consigne la disposición cuya inaplicabilidad se declara, el derecho, principio o valor constitucional que se considera infringido y las específicas razones que  fundamentan. </a:t>
            </a:r>
            <a:endParaRPr lang="es-GT" dirty="0"/>
          </a:p>
        </p:txBody>
      </p:sp>
    </p:spTree>
    <p:extLst>
      <p:ext uri="{BB962C8B-B14F-4D97-AF65-F5344CB8AC3E}">
        <p14:creationId xmlns:p14="http://schemas.microsoft.com/office/powerpoint/2010/main" val="256372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6310-1A47-296B-CD94-391305116DB5}"/>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B6B4AB2E-8615-554A-3EDB-3DAF941934C6}"/>
              </a:ext>
            </a:extLst>
          </p:cNvPr>
          <p:cNvSpPr>
            <a:spLocks noGrp="1"/>
          </p:cNvSpPr>
          <p:nvPr>
            <p:ph idx="1"/>
          </p:nvPr>
        </p:nvSpPr>
        <p:spPr/>
        <p:txBody>
          <a:bodyPr/>
          <a:lstStyle/>
          <a:p>
            <a:pPr marL="0" indent="0" algn="just">
              <a:buNone/>
            </a:pPr>
            <a:r>
              <a:rPr lang="es-GT" i="1" dirty="0"/>
              <a:t>Las pruebas que se hubieren obtenido, directa o indirectamente, con infracción de derechos o libertades fundamentales, no surtirán efecto.”</a:t>
            </a:r>
          </a:p>
        </p:txBody>
      </p:sp>
    </p:spTree>
    <p:extLst>
      <p:ext uri="{BB962C8B-B14F-4D97-AF65-F5344CB8AC3E}">
        <p14:creationId xmlns:p14="http://schemas.microsoft.com/office/powerpoint/2010/main" val="2952998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25D510-2789-3973-935C-8FE25914CBC5}"/>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611DF030-31D0-646D-AEA6-0E12BD9671A4}"/>
              </a:ext>
            </a:extLst>
          </p:cNvPr>
          <p:cNvSpPr>
            <a:spLocks noGrp="1"/>
          </p:cNvSpPr>
          <p:nvPr>
            <p:ph idx="1"/>
          </p:nvPr>
        </p:nvSpPr>
        <p:spPr/>
        <p:txBody>
          <a:bodyPr/>
          <a:lstStyle/>
          <a:p>
            <a:r>
              <a:rPr lang="es-GT" b="1" dirty="0"/>
              <a:t>Artículo 5. Principio de igualdad procesal.</a:t>
            </a:r>
          </a:p>
          <a:p>
            <a:pPr marL="0" indent="0" algn="just">
              <a:buNone/>
            </a:pPr>
            <a:r>
              <a:rPr lang="es-GT" dirty="0"/>
              <a:t>“</a:t>
            </a:r>
            <a:r>
              <a:rPr lang="es-GT" i="1" dirty="0"/>
              <a:t>Las partes dispondrán de los mismos derechos, obligaciones, cargas y posibilidades procesales durante el desarrollo del proceso.</a:t>
            </a:r>
          </a:p>
          <a:p>
            <a:pPr marL="0" indent="0" algn="just">
              <a:buNone/>
            </a:pPr>
            <a:r>
              <a:rPr lang="es-GT" i="1" dirty="0"/>
              <a:t>Las limitaciones a la igualdad que disponga este Código no deben aplicarse de modo tal que generen una pérdida irreparable del derecho a la protección jurisdiccional”</a:t>
            </a:r>
            <a:endParaRPr lang="es-GT" dirty="0"/>
          </a:p>
        </p:txBody>
      </p:sp>
    </p:spTree>
    <p:extLst>
      <p:ext uri="{BB962C8B-B14F-4D97-AF65-F5344CB8AC3E}">
        <p14:creationId xmlns:p14="http://schemas.microsoft.com/office/powerpoint/2010/main" val="694358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E31D8C-F99E-6A83-1082-91F2C662B5B0}"/>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9EF242B7-A4CA-E9A1-65F4-834A014793BA}"/>
              </a:ext>
            </a:extLst>
          </p:cNvPr>
          <p:cNvSpPr>
            <a:spLocks noGrp="1"/>
          </p:cNvSpPr>
          <p:nvPr>
            <p:ph idx="1"/>
          </p:nvPr>
        </p:nvSpPr>
        <p:spPr/>
        <p:txBody>
          <a:bodyPr/>
          <a:lstStyle/>
          <a:p>
            <a:r>
              <a:rPr lang="es-GT" b="1" dirty="0"/>
              <a:t>Artículo 7. Principio de aportación.</a:t>
            </a:r>
          </a:p>
          <a:p>
            <a:pPr marL="0" indent="0" algn="just">
              <a:buNone/>
            </a:pPr>
            <a:r>
              <a:rPr lang="es-GT" dirty="0"/>
              <a:t>“</a:t>
            </a:r>
            <a:r>
              <a:rPr lang="es-GT" i="1" dirty="0"/>
              <a:t>Los hechos en que se fundamente la pretensión y la oposición que se conoce en el proceso sólo podrán ser introducidos al debate por las partes. </a:t>
            </a:r>
          </a:p>
          <a:p>
            <a:pPr marL="0" indent="0" algn="just">
              <a:buNone/>
            </a:pPr>
            <a:r>
              <a:rPr lang="es-GT" i="1" dirty="0"/>
              <a:t>La actividad probatoria debe recaer exclusivamente sobre los hechos afirmados por las partes o por los que tienen la calidad de terceros de conformidad a las disposiciones de este Código, en consecuencia, el juez no podrá tomar en consideración una prueba sobre hechos que no hubieran sido afirmados o discutidos por las partes o terceros.</a:t>
            </a:r>
            <a:endParaRPr lang="es-GT" dirty="0"/>
          </a:p>
        </p:txBody>
      </p:sp>
    </p:spTree>
    <p:extLst>
      <p:ext uri="{BB962C8B-B14F-4D97-AF65-F5344CB8AC3E}">
        <p14:creationId xmlns:p14="http://schemas.microsoft.com/office/powerpoint/2010/main" val="4050946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259115-C2C8-71BF-1751-66695CCEA7FC}"/>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A96EA252-1590-7184-CB14-235F665B83FF}"/>
              </a:ext>
            </a:extLst>
          </p:cNvPr>
          <p:cNvSpPr>
            <a:spLocks noGrp="1"/>
          </p:cNvSpPr>
          <p:nvPr>
            <p:ph idx="1"/>
          </p:nvPr>
        </p:nvSpPr>
        <p:spPr/>
        <p:txBody>
          <a:bodyPr/>
          <a:lstStyle/>
          <a:p>
            <a:pPr marL="0" indent="0" algn="just">
              <a:buNone/>
            </a:pPr>
            <a:r>
              <a:rPr lang="es-GT" i="1" dirty="0"/>
              <a:t>La proposición de la prueba corresponde exclusivamente a las partes o terceros; sin embargo, respecto de prueba que ya fue debida y oportunamente aportada y controvertida por las partes, el juez podrá ordenar diligencias para mejor proveer con el fin de establecer algún punto oscuro o contradictorio, de conformidad a lo dispuesto en este Código.”</a:t>
            </a:r>
          </a:p>
        </p:txBody>
      </p:sp>
    </p:spTree>
    <p:extLst>
      <p:ext uri="{BB962C8B-B14F-4D97-AF65-F5344CB8AC3E}">
        <p14:creationId xmlns:p14="http://schemas.microsoft.com/office/powerpoint/2010/main" val="1848924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CC9D51-5172-970C-6A03-F4DE7DD6876B}"/>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FD247485-9317-7065-8602-85F46662E9E2}"/>
              </a:ext>
            </a:extLst>
          </p:cNvPr>
          <p:cNvSpPr>
            <a:spLocks noGrp="1"/>
          </p:cNvSpPr>
          <p:nvPr>
            <p:ph idx="1"/>
          </p:nvPr>
        </p:nvSpPr>
        <p:spPr/>
        <p:txBody>
          <a:bodyPr/>
          <a:lstStyle/>
          <a:p>
            <a:pPr marL="0" indent="0">
              <a:buNone/>
            </a:pPr>
            <a:r>
              <a:rPr lang="es-GT" b="1" dirty="0"/>
              <a:t>Artículo 8. Principio de oralidad.</a:t>
            </a:r>
          </a:p>
          <a:p>
            <a:pPr marL="0" indent="0" algn="just">
              <a:buNone/>
            </a:pPr>
            <a:r>
              <a:rPr lang="es-GT" dirty="0"/>
              <a:t>“</a:t>
            </a:r>
            <a:r>
              <a:rPr lang="es-GT" i="1" dirty="0"/>
              <a:t>En los procesos civiles y mercantiles, las actuaciones se realizarán de forma predominantemente oral, sin perjuicio de la documentación, de los actos procesales que deban hacerse constar por escrito y de las aportaciones documentales que en este código se establecen.”</a:t>
            </a:r>
            <a:endParaRPr lang="es-GT" dirty="0"/>
          </a:p>
        </p:txBody>
      </p:sp>
    </p:spTree>
    <p:extLst>
      <p:ext uri="{BB962C8B-B14F-4D97-AF65-F5344CB8AC3E}">
        <p14:creationId xmlns:p14="http://schemas.microsoft.com/office/powerpoint/2010/main" val="715065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1F0A5F-99FD-A9F5-F455-5536ECB7079E}"/>
              </a:ext>
            </a:extLst>
          </p:cNvPr>
          <p:cNvSpPr>
            <a:spLocks noGrp="1"/>
          </p:cNvSpPr>
          <p:nvPr>
            <p:ph type="title"/>
          </p:nvPr>
        </p:nvSpPr>
        <p:spPr/>
        <p:txBody>
          <a:bodyPr/>
          <a:lstStyle/>
          <a:p>
            <a:r>
              <a:rPr lang="es-GT" dirty="0"/>
              <a:t>¿En qué contexto se solicita que se confíe en la justicia, en concreto, en la justicia civil?</a:t>
            </a:r>
          </a:p>
        </p:txBody>
      </p:sp>
      <p:sp>
        <p:nvSpPr>
          <p:cNvPr id="3" name="Marcador de contenido 2">
            <a:extLst>
              <a:ext uri="{FF2B5EF4-FFF2-40B4-BE49-F238E27FC236}">
                <a16:creationId xmlns:a16="http://schemas.microsoft.com/office/drawing/2014/main" id="{9405A0A9-22D7-929C-F283-138D8A6C20DA}"/>
              </a:ext>
            </a:extLst>
          </p:cNvPr>
          <p:cNvSpPr>
            <a:spLocks noGrp="1"/>
          </p:cNvSpPr>
          <p:nvPr>
            <p:ph idx="1"/>
          </p:nvPr>
        </p:nvSpPr>
        <p:spPr/>
        <p:txBody>
          <a:bodyPr/>
          <a:lstStyle/>
          <a:p>
            <a:pPr marL="0" indent="0" algn="just">
              <a:buNone/>
            </a:pPr>
            <a:r>
              <a:rPr lang="es-GT" dirty="0"/>
              <a:t>En el informe de World Justice Project 2025, que mide el Estado de Derecho en 143 países, con indicadores, entre otros de una justicia accesible e imparcial, Guatemala ocupó el puesto 110 de 143 países.</a:t>
            </a:r>
          </a:p>
          <a:p>
            <a:pPr marL="0" indent="0" algn="just">
              <a:buNone/>
            </a:pPr>
            <a:r>
              <a:rPr lang="es-GT" dirty="0"/>
              <a:t>Se indica que los países mejor calificados en el índice de Estado de Derecho son Dinamarca, Noruega, Finlandia, Suecia y Nueva Zelandia.</a:t>
            </a:r>
          </a:p>
          <a:p>
            <a:pPr marL="0" indent="0" algn="just">
              <a:buNone/>
            </a:pPr>
            <a:r>
              <a:rPr lang="es-GT" dirty="0"/>
              <a:t>Los países con puntuación más baja son Venezuela, Afganistán, Camboya, Haití y Nicaragua. </a:t>
            </a:r>
          </a:p>
        </p:txBody>
      </p:sp>
    </p:spTree>
    <p:extLst>
      <p:ext uri="{BB962C8B-B14F-4D97-AF65-F5344CB8AC3E}">
        <p14:creationId xmlns:p14="http://schemas.microsoft.com/office/powerpoint/2010/main" val="3062389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193CC2-422D-9956-A28C-D01E8337A9DC}"/>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172FC749-1F72-8726-0342-AE4CB3CBF264}"/>
              </a:ext>
            </a:extLst>
          </p:cNvPr>
          <p:cNvSpPr>
            <a:spLocks noGrp="1"/>
          </p:cNvSpPr>
          <p:nvPr>
            <p:ph idx="1"/>
          </p:nvPr>
        </p:nvSpPr>
        <p:spPr/>
        <p:txBody>
          <a:bodyPr/>
          <a:lstStyle/>
          <a:p>
            <a:pPr marL="0" indent="0">
              <a:buNone/>
            </a:pPr>
            <a:r>
              <a:rPr lang="es-GT" b="1" dirty="0"/>
              <a:t>Artículo 13. Principio de veracidad, lealtad, buena fe y probidad procesal.</a:t>
            </a:r>
          </a:p>
          <a:p>
            <a:pPr marL="0" indent="0" algn="just">
              <a:buNone/>
            </a:pPr>
            <a:r>
              <a:rPr lang="es-GT" i="1" dirty="0"/>
              <a:t>“Las partes, sus representantes, sus abogados y, en general, cualquier participe en el proceso deberán actuar con veracidad, lealtad, buena fe y probidad procesal.</a:t>
            </a:r>
          </a:p>
          <a:p>
            <a:pPr marL="0" indent="0" algn="just">
              <a:buNone/>
            </a:pPr>
            <a:r>
              <a:rPr lang="es-GT" i="1" dirty="0"/>
              <a:t>El juez procurará impedir toda conducta que implique actividad ilícita o genere dilación indebida del proceso.</a:t>
            </a:r>
          </a:p>
          <a:p>
            <a:pPr marL="0" indent="0" algn="just">
              <a:buNone/>
            </a:pPr>
            <a:r>
              <a:rPr lang="es-GT" i="1" dirty="0"/>
              <a:t>La infracción de las obligaciones de veracidad, lealtad, buena fe y probidad procesal se sancionarán con condena en costas y con el </a:t>
            </a:r>
          </a:p>
        </p:txBody>
      </p:sp>
    </p:spTree>
    <p:extLst>
      <p:ext uri="{BB962C8B-B14F-4D97-AF65-F5344CB8AC3E}">
        <p14:creationId xmlns:p14="http://schemas.microsoft.com/office/powerpoint/2010/main" val="3723112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420069-7836-E4C0-7B68-66381FB25146}"/>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810ED069-8B2D-270A-2993-5208289B9F5D}"/>
              </a:ext>
            </a:extLst>
          </p:cNvPr>
          <p:cNvSpPr>
            <a:spLocks noGrp="1"/>
          </p:cNvSpPr>
          <p:nvPr>
            <p:ph idx="1"/>
          </p:nvPr>
        </p:nvSpPr>
        <p:spPr/>
        <p:txBody>
          <a:bodyPr/>
          <a:lstStyle/>
          <a:p>
            <a:pPr marL="0" indent="0" algn="just">
              <a:buNone/>
            </a:pPr>
            <a:r>
              <a:rPr lang="es-GT" i="1" dirty="0"/>
              <a:t>resarcimiento de los daños y perjuicios que hubiere causado el infractor; sin perjuicio que el juez remita a la Sección de Investigación Profesional de la Corte Suprema de Justicia la respectiva certificación sobre la conducta de los abogados intervinientes </a:t>
            </a:r>
            <a:r>
              <a:rPr lang="es-GT" dirty="0"/>
              <a:t>(…)”</a:t>
            </a:r>
            <a:endParaRPr lang="es-GT" i="1" dirty="0"/>
          </a:p>
        </p:txBody>
      </p:sp>
    </p:spTree>
    <p:extLst>
      <p:ext uri="{BB962C8B-B14F-4D97-AF65-F5344CB8AC3E}">
        <p14:creationId xmlns:p14="http://schemas.microsoft.com/office/powerpoint/2010/main" val="618726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B31E62-E302-C5E4-C53E-6DC4519C534C}"/>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432BB234-151D-A51B-C5E8-2E1BE7B309A0}"/>
              </a:ext>
            </a:extLst>
          </p:cNvPr>
          <p:cNvSpPr>
            <a:spLocks noGrp="1"/>
          </p:cNvSpPr>
          <p:nvPr>
            <p:ph idx="1"/>
          </p:nvPr>
        </p:nvSpPr>
        <p:spPr/>
        <p:txBody>
          <a:bodyPr/>
          <a:lstStyle/>
          <a:p>
            <a:pPr marL="0" indent="0" algn="just">
              <a:buNone/>
            </a:pPr>
            <a:r>
              <a:rPr lang="es-GT" b="1" dirty="0"/>
              <a:t>Articulo 14. Principio de dirección y ordenación del proceso.</a:t>
            </a:r>
          </a:p>
          <a:p>
            <a:pPr marL="0" indent="0" algn="just">
              <a:buNone/>
            </a:pPr>
            <a:r>
              <a:rPr lang="es-GT" dirty="0"/>
              <a:t>“</a:t>
            </a:r>
            <a:r>
              <a:rPr lang="es-GT" i="1" dirty="0"/>
              <a:t>La dirección del proceso está confiada al juez, quien la ejercerá de acuerdo a lo establecido en este código. En consecuencia, deberá conducir los procesos por la vía procesal ordenada por la ley, no obstante que la parte incurra en error.</a:t>
            </a:r>
          </a:p>
          <a:p>
            <a:pPr marL="0" indent="0" algn="just">
              <a:buNone/>
            </a:pPr>
            <a:r>
              <a:rPr lang="es-GT" i="1" dirty="0"/>
              <a:t>Iniciado el proceso, el juez impulsará su tramitación, disponiendo de las actuaciones oportunas y adecuadas para evitar su paralización, adelantando su trámite con la mayor celeridad posible; por tanto, será responsable de la ordenación del proceso, así como de cualquier demora ocasionada por su negligencia”.</a:t>
            </a:r>
            <a:endParaRPr lang="es-GT" dirty="0"/>
          </a:p>
        </p:txBody>
      </p:sp>
    </p:spTree>
    <p:extLst>
      <p:ext uri="{BB962C8B-B14F-4D97-AF65-F5344CB8AC3E}">
        <p14:creationId xmlns:p14="http://schemas.microsoft.com/office/powerpoint/2010/main" val="2468031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064C6C-09A8-71A3-82BF-A26CCFD1511D}"/>
              </a:ext>
            </a:extLst>
          </p:cNvPr>
          <p:cNvSpPr>
            <a:spLocks noGrp="1"/>
          </p:cNvSpPr>
          <p:nvPr>
            <p:ph type="title"/>
          </p:nvPr>
        </p:nvSpPr>
        <p:spPr/>
        <p:txBody>
          <a:bodyPr/>
          <a:lstStyle/>
          <a:p>
            <a:pPr algn="ctr"/>
            <a:r>
              <a:rPr lang="es-GT" dirty="0"/>
              <a:t>¿existe entonces desconfianza en el proceso civil guatemalteco? </a:t>
            </a:r>
          </a:p>
        </p:txBody>
      </p:sp>
      <p:sp>
        <p:nvSpPr>
          <p:cNvPr id="3" name="Marcador de contenido 2">
            <a:extLst>
              <a:ext uri="{FF2B5EF4-FFF2-40B4-BE49-F238E27FC236}">
                <a16:creationId xmlns:a16="http://schemas.microsoft.com/office/drawing/2014/main" id="{49FA5AF1-FB0D-F0E6-7D4A-E2BA9788810D}"/>
              </a:ext>
            </a:extLst>
          </p:cNvPr>
          <p:cNvSpPr>
            <a:spLocks noGrp="1"/>
          </p:cNvSpPr>
          <p:nvPr>
            <p:ph idx="1"/>
          </p:nvPr>
        </p:nvSpPr>
        <p:spPr/>
        <p:txBody>
          <a:bodyPr/>
          <a:lstStyle/>
          <a:p>
            <a:pPr marL="0" indent="0">
              <a:buNone/>
            </a:pPr>
            <a:endParaRPr lang="es-GT" dirty="0"/>
          </a:p>
          <a:p>
            <a:pPr>
              <a:buFont typeface="Wingdings" panose="05000000000000000000" pitchFamily="2" charset="2"/>
              <a:buChar char="ü"/>
            </a:pPr>
            <a:r>
              <a:rPr lang="es-GT" dirty="0"/>
              <a:t>¿</a:t>
            </a:r>
            <a:r>
              <a:rPr lang="es-GT" i="1" dirty="0"/>
              <a:t>Desconfianza del justiciable hacia el juez?</a:t>
            </a:r>
          </a:p>
          <a:p>
            <a:pPr marL="0" indent="0" algn="ctr">
              <a:buNone/>
            </a:pPr>
            <a:r>
              <a:rPr lang="es-GT" i="1" dirty="0"/>
              <a:t>o</a:t>
            </a:r>
          </a:p>
          <a:p>
            <a:pPr>
              <a:buFont typeface="Wingdings" panose="05000000000000000000" pitchFamily="2" charset="2"/>
              <a:buChar char="ü"/>
            </a:pPr>
            <a:r>
              <a:rPr lang="es-GT" i="1" dirty="0"/>
              <a:t>¿Desconfianza del juez hacia el justiciable?</a:t>
            </a:r>
          </a:p>
          <a:p>
            <a:pPr marL="0" indent="0" algn="ctr">
              <a:buNone/>
            </a:pPr>
            <a:endParaRPr lang="es-GT" i="1" dirty="0"/>
          </a:p>
          <a:p>
            <a:pPr marL="0" indent="0" algn="ctr">
              <a:buNone/>
            </a:pPr>
            <a:r>
              <a:rPr lang="es-GT" i="1" dirty="0"/>
              <a:t>¿Qué provoca la desconfianza en el proceso como método civilizado de solución de controversias?</a:t>
            </a:r>
          </a:p>
          <a:p>
            <a:pPr marL="0" indent="0">
              <a:buNone/>
            </a:pPr>
            <a:endParaRPr lang="es-GT" dirty="0"/>
          </a:p>
        </p:txBody>
      </p:sp>
    </p:spTree>
    <p:extLst>
      <p:ext uri="{BB962C8B-B14F-4D97-AF65-F5344CB8AC3E}">
        <p14:creationId xmlns:p14="http://schemas.microsoft.com/office/powerpoint/2010/main" val="4029794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A7D89A-548C-961E-9794-138ADCCBE69D}"/>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4C656C62-858B-0EB1-D2BC-2B0500A79BF7}"/>
              </a:ext>
            </a:extLst>
          </p:cNvPr>
          <p:cNvSpPr>
            <a:spLocks noGrp="1"/>
          </p:cNvSpPr>
          <p:nvPr>
            <p:ph idx="1"/>
          </p:nvPr>
        </p:nvSpPr>
        <p:spPr/>
        <p:txBody>
          <a:bodyPr/>
          <a:lstStyle/>
          <a:p>
            <a:endParaRPr lang="es-GT" dirty="0"/>
          </a:p>
          <a:p>
            <a:endParaRPr lang="es-GT" dirty="0"/>
          </a:p>
          <a:p>
            <a:endParaRPr lang="es-GT" dirty="0"/>
          </a:p>
          <a:p>
            <a:pPr algn="ctr"/>
            <a:r>
              <a:rPr lang="es-GT" sz="4000" i="1" dirty="0"/>
              <a:t>¡Muchas gracias, por su amable atención!</a:t>
            </a:r>
          </a:p>
        </p:txBody>
      </p:sp>
    </p:spTree>
    <p:extLst>
      <p:ext uri="{BB962C8B-B14F-4D97-AF65-F5344CB8AC3E}">
        <p14:creationId xmlns:p14="http://schemas.microsoft.com/office/powerpoint/2010/main" val="318173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8E1D5C-CA39-8551-5AD1-353638DF9BC2}"/>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717CE233-ABAE-74A6-CA4C-FEDA2A13AFD2}"/>
              </a:ext>
            </a:extLst>
          </p:cNvPr>
          <p:cNvSpPr>
            <a:spLocks noGrp="1"/>
          </p:cNvSpPr>
          <p:nvPr>
            <p:ph idx="1"/>
          </p:nvPr>
        </p:nvSpPr>
        <p:spPr/>
        <p:txBody>
          <a:bodyPr/>
          <a:lstStyle/>
          <a:p>
            <a:r>
              <a:rPr lang="es-GT" dirty="0"/>
              <a:t>En clasificación regional (a nivel latinoamericano), Guatemala ocupa el puesto 25 de 32 países. </a:t>
            </a:r>
          </a:p>
        </p:txBody>
      </p:sp>
    </p:spTree>
    <p:extLst>
      <p:ext uri="{BB962C8B-B14F-4D97-AF65-F5344CB8AC3E}">
        <p14:creationId xmlns:p14="http://schemas.microsoft.com/office/powerpoint/2010/main" val="3733218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A45A05-90B1-F8B3-AFFE-7120CCB406E6}"/>
              </a:ext>
            </a:extLst>
          </p:cNvPr>
          <p:cNvSpPr>
            <a:spLocks noGrp="1"/>
          </p:cNvSpPr>
          <p:nvPr>
            <p:ph type="title"/>
          </p:nvPr>
        </p:nvSpPr>
        <p:spPr/>
        <p:txBody>
          <a:bodyPr/>
          <a:lstStyle/>
          <a:p>
            <a:r>
              <a:rPr lang="es-GT" dirty="0"/>
              <a:t>¿Qué podría explicar lo anterior?</a:t>
            </a:r>
          </a:p>
        </p:txBody>
      </p:sp>
      <p:sp>
        <p:nvSpPr>
          <p:cNvPr id="3" name="Marcador de contenido 2">
            <a:extLst>
              <a:ext uri="{FF2B5EF4-FFF2-40B4-BE49-F238E27FC236}">
                <a16:creationId xmlns:a16="http://schemas.microsoft.com/office/drawing/2014/main" id="{49D785EE-6956-1E82-7C30-6180CCD38102}"/>
              </a:ext>
            </a:extLst>
          </p:cNvPr>
          <p:cNvSpPr>
            <a:spLocks noGrp="1"/>
          </p:cNvSpPr>
          <p:nvPr>
            <p:ph idx="1"/>
          </p:nvPr>
        </p:nvSpPr>
        <p:spPr/>
        <p:txBody>
          <a:bodyPr/>
          <a:lstStyle/>
          <a:p>
            <a:pPr marL="0" indent="0" algn="just">
              <a:buNone/>
            </a:pPr>
            <a:r>
              <a:rPr lang="es-GT" dirty="0"/>
              <a:t>Un Código Procesal Civil y Mercantil (Decreto Ley 107) emitido por el Jefe de Gobierno de la República de Guatemala, Coronel Enrique Peralta Azurdia. Emitido el 14 de septiembre de 1963. Con vigencia el 1 de julio de 1964.</a:t>
            </a:r>
          </a:p>
          <a:p>
            <a:pPr marL="0" indent="0" algn="just">
              <a:buNone/>
            </a:pPr>
            <a:r>
              <a:rPr lang="es-GT" dirty="0"/>
              <a:t>El Código Procesal Civil y Mercantil guatemalteco tiene ya una vigencia de más de </a:t>
            </a:r>
            <a:r>
              <a:rPr lang="es-GT" b="1" dirty="0"/>
              <a:t>sesenta y dos (62) años</a:t>
            </a:r>
            <a:r>
              <a:rPr lang="es-GT" dirty="0"/>
              <a:t>. </a:t>
            </a:r>
          </a:p>
          <a:p>
            <a:pPr marL="0" indent="0" algn="just">
              <a:buNone/>
            </a:pPr>
            <a:r>
              <a:rPr lang="es-GT" dirty="0"/>
              <a:t>Desde aquella fecha se han reformado algunas de sus normas y derogado otras.  Pero nunca se ha reformado su estructura para adecuarlo a una realidad social del presente siglo, y a las necesidades actuales de la sociedad guatemalteca. </a:t>
            </a:r>
          </a:p>
        </p:txBody>
      </p:sp>
    </p:spTree>
    <p:extLst>
      <p:ext uri="{BB962C8B-B14F-4D97-AF65-F5344CB8AC3E}">
        <p14:creationId xmlns:p14="http://schemas.microsoft.com/office/powerpoint/2010/main" val="2866679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D67C64-9967-6EDF-8E1D-3564028B4489}"/>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4411D335-5B88-D805-3B28-279B06E3544B}"/>
              </a:ext>
            </a:extLst>
          </p:cNvPr>
          <p:cNvSpPr>
            <a:spLocks noGrp="1"/>
          </p:cNvSpPr>
          <p:nvPr>
            <p:ph idx="1"/>
          </p:nvPr>
        </p:nvSpPr>
        <p:spPr/>
        <p:txBody>
          <a:bodyPr>
            <a:normAutofit fontScale="92500" lnSpcReduction="20000"/>
          </a:bodyPr>
          <a:lstStyle/>
          <a:p>
            <a:pPr marL="0" indent="0" algn="just">
              <a:buNone/>
            </a:pPr>
            <a:r>
              <a:rPr lang="es-GT" dirty="0"/>
              <a:t>Es un código emitido en la segunda parte del Siglo XX, y que se pretende aplicar en la primera parte del Siglo XXI, con realidades distintas de la época en la que dicho cuerpo legal se emitió.</a:t>
            </a:r>
          </a:p>
          <a:p>
            <a:pPr marL="0" indent="0" algn="just">
              <a:buNone/>
            </a:pPr>
            <a:r>
              <a:rPr lang="es-GT" dirty="0"/>
              <a:t>Es un cuerpo legal en el que predomina el formalismo, la escritura, que opera bajo el principio dispositivo, y que aun lo </a:t>
            </a:r>
            <a:r>
              <a:rPr lang="es-GT" i="1" dirty="0"/>
              <a:t>longevo</a:t>
            </a:r>
            <a:r>
              <a:rPr lang="es-GT" dirty="0"/>
              <a:t> que dicho código pueda ser, recoge instituciones y principios que aún se aplican actualmente en procesos judiciales modernos, tales como:</a:t>
            </a:r>
          </a:p>
          <a:p>
            <a:pPr algn="just">
              <a:buFont typeface="Wingdings" panose="05000000000000000000" pitchFamily="2" charset="2"/>
              <a:buChar char="ü"/>
            </a:pPr>
            <a:r>
              <a:rPr lang="es-GT" dirty="0"/>
              <a:t>El principio dispositivo.</a:t>
            </a:r>
          </a:p>
          <a:p>
            <a:pPr algn="just">
              <a:buFont typeface="Wingdings" panose="05000000000000000000" pitchFamily="2" charset="2"/>
              <a:buChar char="ü"/>
            </a:pPr>
            <a:r>
              <a:rPr lang="es-GT" dirty="0"/>
              <a:t>El principio de igualdad procesal.</a:t>
            </a:r>
          </a:p>
          <a:p>
            <a:pPr algn="just">
              <a:buFont typeface="Wingdings" panose="05000000000000000000" pitchFamily="2" charset="2"/>
              <a:buChar char="ü"/>
            </a:pPr>
            <a:r>
              <a:rPr lang="es-GT" dirty="0"/>
              <a:t>El principio de contradicción.</a:t>
            </a:r>
          </a:p>
          <a:p>
            <a:pPr algn="just">
              <a:buFont typeface="Wingdings" panose="05000000000000000000" pitchFamily="2" charset="2"/>
              <a:buChar char="ü"/>
            </a:pPr>
            <a:r>
              <a:rPr lang="es-GT" dirty="0"/>
              <a:t>El principio de preclusión.</a:t>
            </a:r>
          </a:p>
          <a:p>
            <a:pPr marL="0" indent="0" algn="just">
              <a:buNone/>
            </a:pPr>
            <a:r>
              <a:rPr lang="es-GT" dirty="0"/>
              <a:t> </a:t>
            </a:r>
          </a:p>
        </p:txBody>
      </p:sp>
    </p:spTree>
    <p:extLst>
      <p:ext uri="{BB962C8B-B14F-4D97-AF65-F5344CB8AC3E}">
        <p14:creationId xmlns:p14="http://schemas.microsoft.com/office/powerpoint/2010/main" val="3743285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9A71FB-0A86-4B8E-9CCF-77A6340765EF}"/>
              </a:ext>
            </a:extLst>
          </p:cNvPr>
          <p:cNvSpPr>
            <a:spLocks noGrp="1"/>
          </p:cNvSpPr>
          <p:nvPr>
            <p:ph type="title"/>
          </p:nvPr>
        </p:nvSpPr>
        <p:spPr/>
        <p:txBody>
          <a:bodyPr/>
          <a:lstStyle/>
          <a:p>
            <a:endParaRPr lang="es-GT"/>
          </a:p>
        </p:txBody>
      </p:sp>
      <p:sp>
        <p:nvSpPr>
          <p:cNvPr id="3" name="Marcador de contenido 2">
            <a:extLst>
              <a:ext uri="{FF2B5EF4-FFF2-40B4-BE49-F238E27FC236}">
                <a16:creationId xmlns:a16="http://schemas.microsoft.com/office/drawing/2014/main" id="{B2306AA0-4D7F-E98D-2D49-1AFB62C3AE64}"/>
              </a:ext>
            </a:extLst>
          </p:cNvPr>
          <p:cNvSpPr>
            <a:spLocks noGrp="1"/>
          </p:cNvSpPr>
          <p:nvPr>
            <p:ph idx="1"/>
          </p:nvPr>
        </p:nvSpPr>
        <p:spPr/>
        <p:txBody>
          <a:bodyPr/>
          <a:lstStyle/>
          <a:p>
            <a:r>
              <a:rPr lang="es-GT" dirty="0"/>
              <a:t>Y en algos casos:</a:t>
            </a:r>
          </a:p>
          <a:p>
            <a:pPr>
              <a:buFont typeface="Wingdings" panose="05000000000000000000" pitchFamily="2" charset="2"/>
              <a:buChar char="Ø"/>
            </a:pPr>
            <a:r>
              <a:rPr lang="es-GT" dirty="0"/>
              <a:t>El principio de eventualidad procesal.</a:t>
            </a:r>
          </a:p>
          <a:p>
            <a:pPr>
              <a:buFont typeface="Wingdings" panose="05000000000000000000" pitchFamily="2" charset="2"/>
              <a:buChar char="Ø"/>
            </a:pPr>
            <a:r>
              <a:rPr lang="es-GT" dirty="0"/>
              <a:t>El principio de inmediación procesal.</a:t>
            </a:r>
          </a:p>
          <a:p>
            <a:pPr marL="0" indent="0">
              <a:buNone/>
            </a:pPr>
            <a:r>
              <a:rPr lang="es-GT" dirty="0"/>
              <a:t>Y de forma transversal en todos los procesos:</a:t>
            </a:r>
          </a:p>
          <a:p>
            <a:pPr>
              <a:buFont typeface="Wingdings" panose="05000000000000000000" pitchFamily="2" charset="2"/>
              <a:buChar char="§"/>
            </a:pPr>
            <a:r>
              <a:rPr lang="es-GT" dirty="0"/>
              <a:t>El principio de adquisición procesal</a:t>
            </a:r>
          </a:p>
          <a:p>
            <a:pPr>
              <a:buFont typeface="Wingdings" panose="05000000000000000000" pitchFamily="2" charset="2"/>
              <a:buChar char="§"/>
            </a:pPr>
            <a:r>
              <a:rPr lang="es-GT" dirty="0"/>
              <a:t>El principio de probidad</a:t>
            </a:r>
          </a:p>
          <a:p>
            <a:pPr>
              <a:buFont typeface="Wingdings" panose="05000000000000000000" pitchFamily="2" charset="2"/>
              <a:buChar char="§"/>
            </a:pPr>
            <a:r>
              <a:rPr lang="es-GT" dirty="0"/>
              <a:t>¿el principio de publicidad?</a:t>
            </a:r>
          </a:p>
          <a:p>
            <a:endParaRPr lang="es-GT" dirty="0"/>
          </a:p>
        </p:txBody>
      </p:sp>
    </p:spTree>
    <p:extLst>
      <p:ext uri="{BB962C8B-B14F-4D97-AF65-F5344CB8AC3E}">
        <p14:creationId xmlns:p14="http://schemas.microsoft.com/office/powerpoint/2010/main" val="2960356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AEAB73-565F-CFF0-EE81-755A4CD076EE}"/>
              </a:ext>
            </a:extLst>
          </p:cNvPr>
          <p:cNvSpPr>
            <a:spLocks noGrp="1"/>
          </p:cNvSpPr>
          <p:nvPr>
            <p:ph type="title"/>
          </p:nvPr>
        </p:nvSpPr>
        <p:spPr/>
        <p:txBody>
          <a:bodyPr>
            <a:normAutofit fontScale="90000"/>
          </a:bodyPr>
          <a:lstStyle/>
          <a:p>
            <a:pPr algn="just"/>
            <a:r>
              <a:rPr lang="es-GT" dirty="0"/>
              <a:t>Si lo anterior se cumple, cuál es el </a:t>
            </a:r>
            <a:r>
              <a:rPr lang="es-GT" i="1" dirty="0"/>
              <a:t>panorama recurrente </a:t>
            </a:r>
            <a:r>
              <a:rPr lang="es-GT" dirty="0"/>
              <a:t>en los últimos años en la justicia civil</a:t>
            </a:r>
          </a:p>
        </p:txBody>
      </p:sp>
      <p:sp>
        <p:nvSpPr>
          <p:cNvPr id="3" name="Marcador de contenido 2">
            <a:extLst>
              <a:ext uri="{FF2B5EF4-FFF2-40B4-BE49-F238E27FC236}">
                <a16:creationId xmlns:a16="http://schemas.microsoft.com/office/drawing/2014/main" id="{72D5D301-EBF0-4190-17B8-77C8CDD9C021}"/>
              </a:ext>
            </a:extLst>
          </p:cNvPr>
          <p:cNvSpPr>
            <a:spLocks noGrp="1"/>
          </p:cNvSpPr>
          <p:nvPr>
            <p:ph idx="1"/>
          </p:nvPr>
        </p:nvSpPr>
        <p:spPr/>
        <p:txBody>
          <a:bodyPr/>
          <a:lstStyle/>
          <a:p>
            <a:r>
              <a:rPr lang="es-GT" dirty="0"/>
              <a:t>En información obtenida del Sistema de Gestión de Tribunales –SGT-, por medio de la Unidad de Acceso a la Información Pública se obtuvieron los siguientes datos:</a:t>
            </a:r>
          </a:p>
          <a:p>
            <a:r>
              <a:rPr lang="es-GT" dirty="0"/>
              <a:t>Departamento analizado:	Departamento de Guatemala.</a:t>
            </a:r>
          </a:p>
          <a:p>
            <a:r>
              <a:rPr lang="es-GT" dirty="0"/>
              <a:t>Tribunales:			Juzgados de Paz Civil (a)</a:t>
            </a:r>
          </a:p>
          <a:p>
            <a:pPr marL="457200" lvl="1" indent="0">
              <a:buNone/>
            </a:pPr>
            <a:r>
              <a:rPr lang="es-GT" dirty="0"/>
              <a:t>					Juzgados de Primera Instancia Civil (b)</a:t>
            </a:r>
          </a:p>
          <a:p>
            <a:pPr marL="457200" lvl="1" indent="0">
              <a:buNone/>
            </a:pPr>
            <a:r>
              <a:rPr lang="es-GT" dirty="0"/>
              <a:t>Período analizado:		2023, 2024, 2025 y 2026 (hasta el 17 de 						abril de 2026</a:t>
            </a:r>
          </a:p>
          <a:p>
            <a:pPr marL="457200" lvl="1" indent="0">
              <a:buNone/>
            </a:pPr>
            <a:r>
              <a:rPr lang="es-GT" dirty="0"/>
              <a:t>Muestra analizada:		Número de casos rechazados</a:t>
            </a:r>
          </a:p>
          <a:p>
            <a:pPr marL="3657600" lvl="8" indent="0">
              <a:buNone/>
            </a:pPr>
            <a:endParaRPr lang="es-GT" dirty="0"/>
          </a:p>
          <a:p>
            <a:endParaRPr lang="es-GT" dirty="0"/>
          </a:p>
        </p:txBody>
      </p:sp>
    </p:spTree>
    <p:extLst>
      <p:ext uri="{BB962C8B-B14F-4D97-AF65-F5344CB8AC3E}">
        <p14:creationId xmlns:p14="http://schemas.microsoft.com/office/powerpoint/2010/main" val="872094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65F7F7-2FCE-8F01-53DE-15C39342B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90FF9B-3A22-BC49-0815-81AE50F8E842}"/>
              </a:ext>
            </a:extLst>
          </p:cNvPr>
          <p:cNvSpPr>
            <a:spLocks noGrp="1"/>
          </p:cNvSpPr>
          <p:nvPr>
            <p:ph type="title"/>
          </p:nvPr>
        </p:nvSpPr>
        <p:spPr>
          <a:xfrm>
            <a:off x="1731821" y="501345"/>
            <a:ext cx="8728364" cy="689279"/>
          </a:xfrm>
        </p:spPr>
        <p:txBody>
          <a:bodyPr vert="horz" lIns="91440" tIns="45720" rIns="91440" bIns="45720" rtlCol="0" anchor="b">
            <a:normAutofit/>
          </a:bodyPr>
          <a:lstStyle/>
          <a:p>
            <a:pPr algn="ctr"/>
            <a:endParaRPr lang="en-US" sz="3600" b="1"/>
          </a:p>
        </p:txBody>
      </p:sp>
      <p:graphicFrame>
        <p:nvGraphicFramePr>
          <p:cNvPr id="6" name="Marcador de contenido 5">
            <a:extLst>
              <a:ext uri="{FF2B5EF4-FFF2-40B4-BE49-F238E27FC236}">
                <a16:creationId xmlns:a16="http://schemas.microsoft.com/office/drawing/2014/main" id="{11868DED-EBA7-9CE0-4910-405D41A8DAD3}"/>
              </a:ext>
            </a:extLst>
          </p:cNvPr>
          <p:cNvGraphicFramePr>
            <a:graphicFrameLocks noGrp="1"/>
          </p:cNvGraphicFramePr>
          <p:nvPr>
            <p:ph idx="1"/>
            <p:extLst>
              <p:ext uri="{D42A27DB-BD31-4B8C-83A1-F6EECF244321}">
                <p14:modId xmlns:p14="http://schemas.microsoft.com/office/powerpoint/2010/main" val="177850846"/>
              </p:ext>
            </p:extLst>
          </p:nvPr>
        </p:nvGraphicFramePr>
        <p:xfrm>
          <a:off x="1994916" y="2708023"/>
          <a:ext cx="8202169" cy="2720184"/>
        </p:xfrm>
        <a:graphic>
          <a:graphicData uri="http://schemas.openxmlformats.org/drawingml/2006/table">
            <a:tbl>
              <a:tblPr firstRow="1" bandRow="1">
                <a:noFill/>
                <a:tableStyleId>{5C22544A-7EE6-4342-B048-85BDC9FD1C3A}</a:tableStyleId>
              </a:tblPr>
              <a:tblGrid>
                <a:gridCol w="1304149">
                  <a:extLst>
                    <a:ext uri="{9D8B030D-6E8A-4147-A177-3AD203B41FA5}">
                      <a16:colId xmlns:a16="http://schemas.microsoft.com/office/drawing/2014/main" val="3880585271"/>
                    </a:ext>
                  </a:extLst>
                </a:gridCol>
                <a:gridCol w="1724505">
                  <a:extLst>
                    <a:ext uri="{9D8B030D-6E8A-4147-A177-3AD203B41FA5}">
                      <a16:colId xmlns:a16="http://schemas.microsoft.com/office/drawing/2014/main" val="1104875788"/>
                    </a:ext>
                  </a:extLst>
                </a:gridCol>
                <a:gridCol w="1724505">
                  <a:extLst>
                    <a:ext uri="{9D8B030D-6E8A-4147-A177-3AD203B41FA5}">
                      <a16:colId xmlns:a16="http://schemas.microsoft.com/office/drawing/2014/main" val="1861356199"/>
                    </a:ext>
                  </a:extLst>
                </a:gridCol>
                <a:gridCol w="1724505">
                  <a:extLst>
                    <a:ext uri="{9D8B030D-6E8A-4147-A177-3AD203B41FA5}">
                      <a16:colId xmlns:a16="http://schemas.microsoft.com/office/drawing/2014/main" val="1588342045"/>
                    </a:ext>
                  </a:extLst>
                </a:gridCol>
                <a:gridCol w="1724505">
                  <a:extLst>
                    <a:ext uri="{9D8B030D-6E8A-4147-A177-3AD203B41FA5}">
                      <a16:colId xmlns:a16="http://schemas.microsoft.com/office/drawing/2014/main" val="266704618"/>
                    </a:ext>
                  </a:extLst>
                </a:gridCol>
              </a:tblGrid>
              <a:tr h="906728">
                <a:tc>
                  <a:txBody>
                    <a:bodyPr/>
                    <a:lstStyle/>
                    <a:p>
                      <a:endParaRPr lang="es-GT" sz="2600" b="1">
                        <a:solidFill>
                          <a:srgbClr val="FFFFFF"/>
                        </a:solidFill>
                      </a:endParaRPr>
                    </a:p>
                  </a:txBody>
                  <a:tcPr marL="373652" marR="224191" marT="224191" marB="224191">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algn="ctr"/>
                      <a:r>
                        <a:rPr lang="es-GT" sz="2600" b="1">
                          <a:solidFill>
                            <a:srgbClr val="FFFFFF"/>
                          </a:solidFill>
                        </a:rPr>
                        <a:t>2023</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algn="ctr"/>
                      <a:r>
                        <a:rPr lang="es-GT" sz="2600" b="1">
                          <a:solidFill>
                            <a:srgbClr val="FFFFFF"/>
                          </a:solidFill>
                        </a:rPr>
                        <a:t>2024</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algn="ctr"/>
                      <a:r>
                        <a:rPr lang="es-GT" sz="2600" b="1">
                          <a:solidFill>
                            <a:srgbClr val="FFFFFF"/>
                          </a:solidFill>
                        </a:rPr>
                        <a:t>2025</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algn="ctr"/>
                      <a:r>
                        <a:rPr lang="es-GT" sz="2600" b="1">
                          <a:solidFill>
                            <a:srgbClr val="FFFFFF"/>
                          </a:solidFill>
                        </a:rPr>
                        <a:t>2026</a:t>
                      </a:r>
                    </a:p>
                  </a:txBody>
                  <a:tcPr marL="373652" marR="224191" marT="224191" marB="224191">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1266261027"/>
                  </a:ext>
                </a:extLst>
              </a:tr>
              <a:tr h="906728">
                <a:tc>
                  <a:txBody>
                    <a:bodyPr/>
                    <a:lstStyle/>
                    <a:p>
                      <a:pPr algn="ctr"/>
                      <a:r>
                        <a:rPr lang="es-GT" sz="2600">
                          <a:solidFill>
                            <a:schemeClr val="tx1">
                              <a:lumMod val="85000"/>
                              <a:lumOff val="15000"/>
                            </a:schemeClr>
                          </a:solidFill>
                        </a:rPr>
                        <a:t> (a)</a:t>
                      </a:r>
                    </a:p>
                  </a:txBody>
                  <a:tcPr marL="373652" marR="224191" marT="224191" marB="2241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algn="ctr"/>
                      <a:r>
                        <a:rPr lang="es-GT" sz="2600">
                          <a:solidFill>
                            <a:schemeClr val="tx1">
                              <a:lumMod val="85000"/>
                              <a:lumOff val="15000"/>
                            </a:schemeClr>
                          </a:solidFill>
                        </a:rPr>
                        <a:t>17544</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algn="ctr"/>
                      <a:r>
                        <a:rPr lang="es-GT" sz="2600">
                          <a:solidFill>
                            <a:schemeClr val="tx1">
                              <a:lumMod val="85000"/>
                              <a:lumOff val="15000"/>
                            </a:schemeClr>
                          </a:solidFill>
                        </a:rPr>
                        <a:t>16505</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algn="ctr"/>
                      <a:r>
                        <a:rPr lang="es-GT" sz="2600">
                          <a:solidFill>
                            <a:schemeClr val="tx1">
                              <a:lumMod val="85000"/>
                              <a:lumOff val="15000"/>
                            </a:schemeClr>
                          </a:solidFill>
                        </a:rPr>
                        <a:t>24193</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algn="ctr"/>
                      <a:r>
                        <a:rPr lang="es-GT" sz="2600">
                          <a:solidFill>
                            <a:schemeClr val="tx1">
                              <a:lumMod val="85000"/>
                              <a:lumOff val="15000"/>
                            </a:schemeClr>
                          </a:solidFill>
                        </a:rPr>
                        <a:t>11089</a:t>
                      </a:r>
                    </a:p>
                  </a:txBody>
                  <a:tcPr marL="373652" marR="224191" marT="224191" marB="224191">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704521980"/>
                  </a:ext>
                </a:extLst>
              </a:tr>
              <a:tr h="906728">
                <a:tc>
                  <a:txBody>
                    <a:bodyPr/>
                    <a:lstStyle/>
                    <a:p>
                      <a:pPr algn="ctr"/>
                      <a:r>
                        <a:rPr lang="es-GT" sz="2600">
                          <a:solidFill>
                            <a:schemeClr val="tx1">
                              <a:lumMod val="85000"/>
                              <a:lumOff val="15000"/>
                            </a:schemeClr>
                          </a:solidFill>
                        </a:rPr>
                        <a:t>(b)</a:t>
                      </a:r>
                    </a:p>
                  </a:txBody>
                  <a:tcPr marL="373652" marR="224191" marT="224191" marB="224191">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algn="ctr"/>
                      <a:r>
                        <a:rPr lang="es-GT" sz="2600">
                          <a:solidFill>
                            <a:schemeClr val="tx1">
                              <a:lumMod val="85000"/>
                              <a:lumOff val="15000"/>
                            </a:schemeClr>
                          </a:solidFill>
                        </a:rPr>
                        <a:t>5664</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algn="ctr"/>
                      <a:r>
                        <a:rPr lang="es-GT" sz="2600">
                          <a:solidFill>
                            <a:schemeClr val="tx1">
                              <a:lumMod val="85000"/>
                              <a:lumOff val="15000"/>
                            </a:schemeClr>
                          </a:solidFill>
                        </a:rPr>
                        <a:t>5890</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algn="ctr"/>
                      <a:r>
                        <a:rPr lang="es-GT" sz="2600">
                          <a:solidFill>
                            <a:schemeClr val="tx1">
                              <a:lumMod val="85000"/>
                              <a:lumOff val="15000"/>
                            </a:schemeClr>
                          </a:solidFill>
                        </a:rPr>
                        <a:t>6433</a:t>
                      </a:r>
                    </a:p>
                  </a:txBody>
                  <a:tcPr marL="373652" marR="224191" marT="224191" marB="224191">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algn="ctr"/>
                      <a:r>
                        <a:rPr lang="es-GT" sz="2600">
                          <a:solidFill>
                            <a:schemeClr val="tx1">
                              <a:lumMod val="85000"/>
                              <a:lumOff val="15000"/>
                            </a:schemeClr>
                          </a:solidFill>
                        </a:rPr>
                        <a:t>1913</a:t>
                      </a:r>
                    </a:p>
                  </a:txBody>
                  <a:tcPr marL="373652" marR="224191" marT="224191" marB="224191">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solidFill>
                      <a:srgbClr val="878E8B">
                        <a:alpha val="30196"/>
                      </a:srgbClr>
                    </a:solidFill>
                  </a:tcPr>
                </a:tc>
                <a:extLst>
                  <a:ext uri="{0D108BD9-81ED-4DB2-BD59-A6C34878D82A}">
                    <a16:rowId xmlns:a16="http://schemas.microsoft.com/office/drawing/2014/main" val="3974575058"/>
                  </a:ext>
                </a:extLst>
              </a:tr>
            </a:tbl>
          </a:graphicData>
        </a:graphic>
      </p:graphicFrame>
    </p:spTree>
    <p:extLst>
      <p:ext uri="{BB962C8B-B14F-4D97-AF65-F5344CB8AC3E}">
        <p14:creationId xmlns:p14="http://schemas.microsoft.com/office/powerpoint/2010/main" val="137087854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154</TotalTime>
  <Words>2472</Words>
  <Application>Microsoft Office PowerPoint</Application>
  <PresentationFormat>Panorámica</PresentationFormat>
  <Paragraphs>134</Paragraphs>
  <Slides>34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34</vt:i4>
      </vt:variant>
    </vt:vector>
  </HeadingPairs>
  <TitlesOfParts>
    <vt:vector size="39" baseType="lpstr">
      <vt:lpstr>Aptos</vt:lpstr>
      <vt:lpstr>Aptos Display</vt:lpstr>
      <vt:lpstr>Arial</vt:lpstr>
      <vt:lpstr>Wingdings</vt:lpstr>
      <vt:lpstr>Tema de Office</vt:lpstr>
      <vt:lpstr>El proceso civil en Guatemala, expectativas, riesgos y comparaciones en la realidad social de la región</vt:lpstr>
      <vt:lpstr>¿Qué espera el justiciable cuando acude a la justicia civil en Guatemala?</vt:lpstr>
      <vt:lpstr>¿En qué contexto se solicita que se confíe en la justicia, en concreto, en la justicia civil?</vt:lpstr>
      <vt:lpstr>Presentación de PowerPoint</vt:lpstr>
      <vt:lpstr>¿Qué podría explicar lo anterior?</vt:lpstr>
      <vt:lpstr>Presentación de PowerPoint</vt:lpstr>
      <vt:lpstr>Presentación de PowerPoint</vt:lpstr>
      <vt:lpstr>Si lo anterior se cumple, cuál es el panorama recurrente en los últimos años en la justicia civil</vt:lpstr>
      <vt:lpstr>Presentación de PowerPoint</vt:lpstr>
      <vt:lpstr>Presentación de PowerPoint</vt:lpstr>
      <vt:lpstr>Con esos datos ¿cuál es entonces la expectativa del justiciable?</vt:lpstr>
      <vt:lpstr>¿ante ello, en el actual proceso civil en Guatemala se garantiza realmente el derecho de acceder a la justicia?</vt:lpstr>
      <vt:lpstr>Presentación de PowerPoint</vt:lpstr>
      <vt:lpstr>¿Y la aplicación de la normativa procesal civil? ¿se hace esta conforme al principio pro actione?</vt:lpstr>
      <vt:lpstr>Presentación de PowerPoint</vt:lpstr>
      <vt:lpstr>Presentación de PowerPoint</vt:lpstr>
      <vt:lpstr>Presentación de PowerPoint</vt:lpstr>
      <vt:lpstr>Presentación de PowerPoint</vt:lpstr>
      <vt:lpstr>Presentación de PowerPoint</vt:lpstr>
      <vt:lpstr>¿Se garantiza el derecho de recurrir?</vt:lpstr>
      <vt:lpstr>Reflexiones sobre lo que debe permitirse en el proceso civil guatemalteco.</vt:lpstr>
      <vt:lpstr>Sin necesidad de reformar o emitir un nuevo Código Procesal Civil ¿es posible adaptar esta legislación a las necesidades de la sociedad actual?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¿existe entonces desconfianza en el proceso civil guatemalteco?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Manuel Mejicanos Jiménez</dc:creator>
  <cp:lastModifiedBy>Manuel Mejicanos Jiménez</cp:lastModifiedBy>
  <cp:revision>25</cp:revision>
  <dcterms:created xsi:type="dcterms:W3CDTF">2026-07-25T01:08:31Z</dcterms:created>
  <dcterms:modified xsi:type="dcterms:W3CDTF">2026-07-25T03:44:03Z</dcterms:modified>
</cp:coreProperties>
</file>