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84" r:id="rId1"/>
  </p:sldMasterIdLst>
  <p:sldIdLst>
    <p:sldId id="259" r:id="rId2"/>
    <p:sldId id="256" r:id="rId3"/>
    <p:sldId id="266" r:id="rId4"/>
    <p:sldId id="267" r:id="rId5"/>
    <p:sldId id="260" r:id="rId6"/>
    <p:sldId id="265" r:id="rId7"/>
    <p:sldId id="262" r:id="rId8"/>
    <p:sldId id="263" r:id="rId9"/>
    <p:sldId id="264" r:id="rId10"/>
    <p:sldId id="261" r:id="rId11"/>
    <p:sldId id="258"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E8B1032C-EA38-4F05-BA0D-38AFFFC7BED3}" styleName="Estilo claro 3 - Acento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snapToGrid="0" snapToObjects="1">
      <p:cViewPr varScale="1">
        <p:scale>
          <a:sx n="124" d="100"/>
          <a:sy n="124" d="100"/>
        </p:scale>
        <p:origin x="640" y="16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7/25/26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40268498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5BCAD085-E8A6-8845-BD4E-CB4CCA059FC4}" type="datetimeFigureOut">
              <a:rPr lang="en-US" smtClean="0"/>
              <a:t>7/25/26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32007582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5BCAD085-E8A6-8845-BD4E-CB4CCA059FC4}" type="datetimeFigureOut">
              <a:rPr lang="en-US" smtClean="0"/>
              <a:t>7/25/26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‹Nº›</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3888357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5BCAD085-E8A6-8845-BD4E-CB4CCA059FC4}" type="datetimeFigureOut">
              <a:rPr lang="en-US" smtClean="0"/>
              <a:t>7/25/26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10673546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5BCAD085-E8A6-8845-BD4E-CB4CCA059FC4}" type="datetimeFigureOut">
              <a:rPr lang="en-US" smtClean="0"/>
              <a:t>7/25/26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‹Nº›</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1990789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5BCAD085-E8A6-8845-BD4E-CB4CCA059FC4}" type="datetimeFigureOut">
              <a:rPr lang="en-US" smtClean="0"/>
              <a:t>7/25/26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27482918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7/25/26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5932663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7/25/26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35872910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7/25/26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22623626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5BCAD085-E8A6-8845-BD4E-CB4CCA059FC4}" type="datetimeFigureOut">
              <a:rPr lang="en-US" smtClean="0"/>
              <a:t>7/25/26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1130520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7/25/26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8576692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7/25/26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7318706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7/25/26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7518478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7/25/26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1271868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5BCAD085-E8A6-8845-BD4E-CB4CCA059FC4}" type="datetimeFigureOut">
              <a:rPr lang="en-US" smtClean="0"/>
              <a:t>7/25/26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25546800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5BCAD085-E8A6-8845-BD4E-CB4CCA059FC4}" type="datetimeFigureOut">
              <a:rPr lang="en-US" smtClean="0"/>
              <a:t>7/25/26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20695259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BCAD085-E8A6-8845-BD4E-CB4CCA059FC4}" type="datetimeFigureOut">
              <a:rPr lang="en-US" smtClean="0"/>
              <a:t>7/25/26</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1FF6DA9-008F-8B48-92A6-B652298478BF}" type="slidenum">
              <a:rPr lang="en-US" smtClean="0"/>
              <a:t>‹Nº›</a:t>
            </a:fld>
            <a:endParaRPr lang="en-US"/>
          </a:p>
        </p:txBody>
      </p:sp>
    </p:spTree>
    <p:extLst>
      <p:ext uri="{BB962C8B-B14F-4D97-AF65-F5344CB8AC3E}">
        <p14:creationId xmlns:p14="http://schemas.microsoft.com/office/powerpoint/2010/main" val="3135488264"/>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 id="2147483796" r:id="rId12"/>
    <p:sldLayoutId id="2147483797" r:id="rId13"/>
    <p:sldLayoutId id="2147483798" r:id="rId14"/>
    <p:sldLayoutId id="2147483799" r:id="rId15"/>
    <p:sldLayoutId id="214748380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752142D6-DCC4-FEE7-AF95-7C5260CBA7B1}"/>
              </a:ext>
            </a:extLst>
          </p:cNvPr>
          <p:cNvSpPr/>
          <p:nvPr/>
        </p:nvSpPr>
        <p:spPr>
          <a:xfrm>
            <a:off x="1791113" y="2583877"/>
            <a:ext cx="7665881" cy="1200329"/>
          </a:xfrm>
          <a:prstGeom prst="rect">
            <a:avLst/>
          </a:prstGeom>
          <a:noFill/>
        </p:spPr>
        <p:txBody>
          <a:bodyPr wrap="none" lIns="91440" tIns="45720" rIns="91440" bIns="45720">
            <a:spAutoFit/>
          </a:bodyPr>
          <a:lstStyle/>
          <a:p>
            <a:pPr algn="ctr"/>
            <a:r>
              <a:rPr lang="es-GT" sz="7200" b="1" cap="none" spc="0" dirty="0">
                <a:ln w="12700">
                  <a:solidFill>
                    <a:schemeClr val="tx2">
                      <a:lumMod val="75000"/>
                    </a:schemeClr>
                  </a:solidFill>
                  <a:prstDash val="solid"/>
                </a:ln>
                <a:solidFill>
                  <a:schemeClr val="accent1">
                    <a:lumMod val="75000"/>
                  </a:schemeClr>
                </a:solidFill>
                <a:effectLst>
                  <a:outerShdw dist="38100" dir="2640000" algn="bl" rotWithShape="0">
                    <a:schemeClr val="tx2">
                      <a:lumMod val="75000"/>
                    </a:schemeClr>
                  </a:outerShdw>
                </a:effectLst>
              </a:rPr>
              <a:t>Prueba de Oficio </a:t>
            </a:r>
          </a:p>
        </p:txBody>
      </p:sp>
      <p:sp>
        <p:nvSpPr>
          <p:cNvPr id="2" name="CuadroTexto 1">
            <a:extLst>
              <a:ext uri="{FF2B5EF4-FFF2-40B4-BE49-F238E27FC236}">
                <a16:creationId xmlns:a16="http://schemas.microsoft.com/office/drawing/2014/main" id="{846F9B4B-F77C-031F-6393-C58CDB3FABC9}"/>
              </a:ext>
            </a:extLst>
          </p:cNvPr>
          <p:cNvSpPr txBox="1"/>
          <p:nvPr/>
        </p:nvSpPr>
        <p:spPr>
          <a:xfrm>
            <a:off x="7294651" y="5496674"/>
            <a:ext cx="4376792" cy="646331"/>
          </a:xfrm>
          <a:prstGeom prst="rect">
            <a:avLst/>
          </a:prstGeom>
          <a:noFill/>
        </p:spPr>
        <p:txBody>
          <a:bodyPr wrap="square" rtlCol="0">
            <a:spAutoFit/>
          </a:bodyPr>
          <a:lstStyle/>
          <a:p>
            <a:r>
              <a:rPr lang="es-GT" dirty="0"/>
              <a:t>Dr. Gilmar Amarildo Barrios de León.</a:t>
            </a:r>
          </a:p>
          <a:p>
            <a:r>
              <a:rPr lang="es-GT" dirty="0"/>
              <a:t>gilmarbarrios@yahoo.com </a:t>
            </a:r>
          </a:p>
        </p:txBody>
      </p:sp>
    </p:spTree>
    <p:extLst>
      <p:ext uri="{BB962C8B-B14F-4D97-AF65-F5344CB8AC3E}">
        <p14:creationId xmlns:p14="http://schemas.microsoft.com/office/powerpoint/2010/main" val="23805553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0621" y="356672"/>
            <a:ext cx="6333119" cy="1284819"/>
          </a:xfrm>
          <a:prstGeom prst="rect">
            <a:avLst/>
          </a:prstGeom>
        </p:spPr>
        <p:txBody>
          <a:bodyPr vert="horz" lIns="91440" tIns="45720" rIns="91440" bIns="45720" rtlCol="0" anchor="b">
            <a:normAutofit/>
          </a:bodyPr>
          <a:lstStyle/>
          <a:p>
            <a:pPr>
              <a:lnSpc>
                <a:spcPct val="90000"/>
              </a:lnSpc>
              <a:spcBef>
                <a:spcPct val="0"/>
              </a:spcBef>
              <a:spcAft>
                <a:spcPts val="600"/>
              </a:spcAft>
              <a:defRPr sz="2400" b="1">
                <a:solidFill>
                  <a:srgbClr val="0A2540"/>
                </a:solidFill>
              </a:defRPr>
            </a:pPr>
            <a:r>
              <a:rPr lang="es-GT" sz="4100" kern="1200" noProof="0" dirty="0">
                <a:solidFill>
                  <a:schemeClr val="accent1"/>
                </a:solidFill>
                <a:latin typeface="+mj-lt"/>
                <a:ea typeface="+mj-ea"/>
                <a:cs typeface="+mj-cs"/>
              </a:rPr>
              <a:t>Colisión Constitucional y Vulneración de Garantías</a:t>
            </a:r>
          </a:p>
        </p:txBody>
      </p:sp>
      <p:graphicFrame>
        <p:nvGraphicFramePr>
          <p:cNvPr id="3" name="Table 2"/>
          <p:cNvGraphicFramePr>
            <a:graphicFrameLocks noGrp="1"/>
          </p:cNvGraphicFramePr>
          <p:nvPr>
            <p:extLst>
              <p:ext uri="{D42A27DB-BD31-4B8C-83A1-F6EECF244321}">
                <p14:modId xmlns:p14="http://schemas.microsoft.com/office/powerpoint/2010/main" val="632165078"/>
              </p:ext>
            </p:extLst>
          </p:nvPr>
        </p:nvGraphicFramePr>
        <p:xfrm>
          <a:off x="630621" y="1882853"/>
          <a:ext cx="9322675" cy="4108043"/>
        </p:xfrm>
        <a:graphic>
          <a:graphicData uri="http://schemas.openxmlformats.org/drawingml/2006/table">
            <a:tbl>
              <a:tblPr firstRow="1" bandRow="1">
                <a:tableStyleId>{93296810-A885-4BE3-A3E7-6D5BEEA58F35}</a:tableStyleId>
              </a:tblPr>
              <a:tblGrid>
                <a:gridCol w="2570029">
                  <a:extLst>
                    <a:ext uri="{9D8B030D-6E8A-4147-A177-3AD203B41FA5}">
                      <a16:colId xmlns:a16="http://schemas.microsoft.com/office/drawing/2014/main" val="20000"/>
                    </a:ext>
                  </a:extLst>
                </a:gridCol>
                <a:gridCol w="6752646">
                  <a:extLst>
                    <a:ext uri="{9D8B030D-6E8A-4147-A177-3AD203B41FA5}">
                      <a16:colId xmlns:a16="http://schemas.microsoft.com/office/drawing/2014/main" val="20001"/>
                    </a:ext>
                  </a:extLst>
                </a:gridCol>
              </a:tblGrid>
              <a:tr h="1437080">
                <a:tc>
                  <a:txBody>
                    <a:bodyPr/>
                    <a:lstStyle/>
                    <a:p>
                      <a:pPr algn="ctr">
                        <a:defRPr sz="1500" b="1">
                          <a:solidFill>
                            <a:srgbClr val="FFFFFF"/>
                          </a:solidFill>
                        </a:defRPr>
                      </a:pPr>
                      <a:r>
                        <a:rPr lang="es-GT" sz="1400" b="1" cap="none" spc="0">
                          <a:solidFill>
                            <a:schemeClr val="tx1"/>
                          </a:solidFill>
                        </a:rPr>
                        <a:t>Imparcialidad y Sesgo</a:t>
                      </a:r>
                    </a:p>
                  </a:txBody>
                  <a:tcPr marL="105623" marR="81249" marT="81249" marB="81249" anchor="ctr"/>
                </a:tc>
                <a:tc>
                  <a:txBody>
                    <a:bodyPr/>
                    <a:lstStyle/>
                    <a:p>
                      <a:pPr algn="just">
                        <a:defRPr sz="1400">
                          <a:solidFill>
                            <a:srgbClr val="2C3E50"/>
                          </a:solidFill>
                        </a:defRPr>
                      </a:pPr>
                      <a:r>
                        <a:rPr lang="es-ES" sz="1200" b="0" cap="none" spc="0" dirty="0">
                          <a:solidFill>
                            <a:schemeClr val="tx1"/>
                          </a:solidFill>
                        </a:rPr>
                        <a:t>• La prueba de oficio implica un pre-juicio sobre la insuficiencia del acervo fiscal, rompiendo la neutralidad.</a:t>
                      </a:r>
                    </a:p>
                    <a:p>
                      <a:pPr algn="just">
                        <a:defRPr sz="1400">
                          <a:solidFill>
                            <a:srgbClr val="2C3E50"/>
                          </a:solidFill>
                        </a:defRPr>
                      </a:pPr>
                      <a:endParaRPr lang="es-ES" sz="1200" b="0" cap="none" spc="0" dirty="0">
                        <a:solidFill>
                          <a:schemeClr val="tx1"/>
                        </a:solidFill>
                      </a:endParaRPr>
                    </a:p>
                    <a:p>
                      <a:pPr algn="just">
                        <a:defRPr sz="1400">
                          <a:solidFill>
                            <a:srgbClr val="2C3E50"/>
                          </a:solidFill>
                        </a:defRPr>
                      </a:pPr>
                      <a:r>
                        <a:rPr lang="es-ES" sz="1200" b="0" cap="none" spc="0" dirty="0">
                          <a:solidFill>
                            <a:schemeClr val="tx1"/>
                          </a:solidFill>
                        </a:rPr>
                        <a:t>• Genera 'sesgo de confirmación': el juez defiende su propio aporte probatorio y pierde distancia analítica.</a:t>
                      </a:r>
                    </a:p>
                  </a:txBody>
                  <a:tcPr marL="105623" marR="81249" marT="81249" marB="81249" anchor="ctr"/>
                </a:tc>
                <a:extLst>
                  <a:ext uri="{0D108BD9-81ED-4DB2-BD59-A6C34878D82A}">
                    <a16:rowId xmlns:a16="http://schemas.microsoft.com/office/drawing/2014/main" val="10000"/>
                  </a:ext>
                </a:extLst>
              </a:tr>
              <a:tr h="1437080">
                <a:tc>
                  <a:txBody>
                    <a:bodyPr/>
                    <a:lstStyle/>
                    <a:p>
                      <a:pPr algn="ctr">
                        <a:defRPr sz="1500" b="1">
                          <a:solidFill>
                            <a:srgbClr val="FFFFFF"/>
                          </a:solidFill>
                        </a:defRPr>
                      </a:pPr>
                      <a:r>
                        <a:rPr lang="es-GT" sz="1400" b="1" cap="none" spc="0" dirty="0">
                          <a:solidFill>
                            <a:schemeClr val="tx1"/>
                          </a:solidFill>
                        </a:rPr>
                        <a:t>Derecho de Defensa e Igualdad</a:t>
                      </a:r>
                    </a:p>
                  </a:txBody>
                  <a:tcPr marL="105623" marR="81249" marT="81249" marB="81249"/>
                </a:tc>
                <a:tc>
                  <a:txBody>
                    <a:bodyPr/>
                    <a:lstStyle/>
                    <a:p>
                      <a:pPr algn="just">
                        <a:defRPr sz="1400">
                          <a:solidFill>
                            <a:srgbClr val="2C3E50"/>
                          </a:solidFill>
                        </a:defRPr>
                      </a:pPr>
                      <a:r>
                        <a:rPr lang="es-ES" sz="1200" cap="none" spc="0" dirty="0">
                          <a:solidFill>
                            <a:schemeClr val="tx1"/>
                          </a:solidFill>
                        </a:rPr>
                        <a:t>• La intromisión imprevista anula la teoría del caso y la </a:t>
                      </a:r>
                      <a:r>
                        <a:rPr lang="es-ES" sz="1200" cap="none" spc="0" dirty="0" err="1">
                          <a:solidFill>
                            <a:schemeClr val="tx1"/>
                          </a:solidFill>
                        </a:rPr>
                        <a:t>predecibilidad</a:t>
                      </a:r>
                      <a:r>
                        <a:rPr lang="es-ES" sz="1200" cap="none" spc="0" dirty="0">
                          <a:solidFill>
                            <a:schemeClr val="tx1"/>
                          </a:solidFill>
                        </a:rPr>
                        <a:t> estratégica de la defensa.</a:t>
                      </a:r>
                    </a:p>
                    <a:p>
                      <a:pPr algn="just">
                        <a:defRPr sz="1400">
                          <a:solidFill>
                            <a:srgbClr val="2C3E50"/>
                          </a:solidFill>
                        </a:defRPr>
                      </a:pPr>
                      <a:endParaRPr lang="es-ES" sz="1200" cap="none" spc="0" dirty="0">
                        <a:solidFill>
                          <a:schemeClr val="tx1"/>
                        </a:solidFill>
                      </a:endParaRPr>
                    </a:p>
                    <a:p>
                      <a:pPr algn="just">
                        <a:defRPr sz="1400">
                          <a:solidFill>
                            <a:srgbClr val="2C3E50"/>
                          </a:solidFill>
                        </a:defRPr>
                      </a:pPr>
                      <a:r>
                        <a:rPr lang="es-ES" sz="1200" cap="none" spc="0" dirty="0">
                          <a:solidFill>
                            <a:schemeClr val="tx1"/>
                          </a:solidFill>
                        </a:rPr>
                        <a:t>• El remedio de suspensión (5 días) es materialmente ineficaz frente al poder estatal, consolidando la indefensión.</a:t>
                      </a:r>
                    </a:p>
                  </a:txBody>
                  <a:tcPr marL="105623" marR="81249" marT="81249" marB="81249"/>
                </a:tc>
                <a:extLst>
                  <a:ext uri="{0D108BD9-81ED-4DB2-BD59-A6C34878D82A}">
                    <a16:rowId xmlns:a16="http://schemas.microsoft.com/office/drawing/2014/main" val="10001"/>
                  </a:ext>
                </a:extLst>
              </a:tr>
              <a:tr h="1233883">
                <a:tc>
                  <a:txBody>
                    <a:bodyPr/>
                    <a:lstStyle/>
                    <a:p>
                      <a:pPr algn="ctr">
                        <a:defRPr sz="1500" b="1">
                          <a:solidFill>
                            <a:srgbClr val="FFFFFF"/>
                          </a:solidFill>
                        </a:defRPr>
                      </a:pPr>
                      <a:r>
                        <a:rPr lang="es-GT" sz="1400" b="1" cap="none" spc="0" dirty="0">
                          <a:solidFill>
                            <a:schemeClr val="tx1"/>
                          </a:solidFill>
                        </a:rPr>
                        <a:t>Ruptura del Contradictorio</a:t>
                      </a:r>
                    </a:p>
                  </a:txBody>
                  <a:tcPr marL="105623" marR="81249" marT="81249" marB="81249"/>
                </a:tc>
                <a:tc>
                  <a:txBody>
                    <a:bodyPr/>
                    <a:lstStyle/>
                    <a:p>
                      <a:pPr algn="just">
                        <a:defRPr sz="1400">
                          <a:solidFill>
                            <a:srgbClr val="2C3E50"/>
                          </a:solidFill>
                        </a:defRPr>
                      </a:pPr>
                      <a:r>
                        <a:rPr lang="es-ES" sz="1200" cap="none" spc="0" dirty="0">
                          <a:solidFill>
                            <a:schemeClr val="tx1"/>
                          </a:solidFill>
                        </a:rPr>
                        <a:t>• Disfunción sistémica: el mismo sujeto que propone la prueba resuelve objeciones y realiza la valoración crítica.</a:t>
                      </a:r>
                    </a:p>
                    <a:p>
                      <a:pPr algn="just">
                        <a:defRPr sz="1400">
                          <a:solidFill>
                            <a:srgbClr val="2C3E50"/>
                          </a:solidFill>
                        </a:defRPr>
                      </a:pPr>
                      <a:endParaRPr lang="es-ES" sz="1200" cap="none" spc="0" dirty="0">
                        <a:solidFill>
                          <a:schemeClr val="tx1"/>
                        </a:solidFill>
                      </a:endParaRPr>
                    </a:p>
                    <a:p>
                      <a:pPr algn="just">
                        <a:defRPr sz="1400">
                          <a:solidFill>
                            <a:srgbClr val="2C3E50"/>
                          </a:solidFill>
                        </a:defRPr>
                      </a:pPr>
                      <a:r>
                        <a:rPr lang="es-ES" sz="1200" cap="none" spc="0" dirty="0">
                          <a:solidFill>
                            <a:schemeClr val="tx1"/>
                          </a:solidFill>
                        </a:rPr>
                        <a:t>• La fiscalización bilateral de las partes se reduce a un simulacro procesal.</a:t>
                      </a:r>
                    </a:p>
                  </a:txBody>
                  <a:tcPr marL="105623" marR="81249" marT="81249" marB="81249"/>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9158870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p:cNvSpPr txBox="1"/>
          <p:nvPr/>
        </p:nvSpPr>
        <p:spPr>
          <a:xfrm>
            <a:off x="737950" y="402788"/>
            <a:ext cx="8288032" cy="1096316"/>
          </a:xfrm>
          <a:prstGeom prst="rect">
            <a:avLst/>
          </a:prstGeom>
        </p:spPr>
        <p:txBody>
          <a:bodyPr vert="horz" lIns="91440" tIns="45720" rIns="91440" bIns="45720" rtlCol="0" anchor="b">
            <a:normAutofit/>
          </a:bodyPr>
          <a:lstStyle/>
          <a:p>
            <a:pPr algn="ctr">
              <a:spcBef>
                <a:spcPct val="0"/>
              </a:spcBef>
              <a:spcAft>
                <a:spcPts val="600"/>
              </a:spcAft>
              <a:defRPr sz="2400" b="1">
                <a:solidFill>
                  <a:srgbClr val="0A2540"/>
                </a:solidFill>
              </a:defRPr>
            </a:pPr>
            <a:r>
              <a:rPr lang="es-GT" sz="4400" kern="1200" noProof="0" dirty="0">
                <a:solidFill>
                  <a:schemeClr val="accent1"/>
                </a:solidFill>
                <a:latin typeface="+mj-lt"/>
                <a:ea typeface="+mj-ea"/>
                <a:cs typeface="+mj-cs"/>
              </a:rPr>
              <a:t>Derecho Comparado Regional</a:t>
            </a:r>
          </a:p>
        </p:txBody>
      </p:sp>
      <p:graphicFrame>
        <p:nvGraphicFramePr>
          <p:cNvPr id="3" name="Table 2"/>
          <p:cNvGraphicFramePr>
            <a:graphicFrameLocks noGrp="1"/>
          </p:cNvGraphicFramePr>
          <p:nvPr>
            <p:extLst>
              <p:ext uri="{D42A27DB-BD31-4B8C-83A1-F6EECF244321}">
                <p14:modId xmlns:p14="http://schemas.microsoft.com/office/powerpoint/2010/main" val="1485304639"/>
              </p:ext>
            </p:extLst>
          </p:nvPr>
        </p:nvGraphicFramePr>
        <p:xfrm>
          <a:off x="911995" y="2008597"/>
          <a:ext cx="8288034" cy="3622074"/>
        </p:xfrm>
        <a:graphic>
          <a:graphicData uri="http://schemas.openxmlformats.org/drawingml/2006/table">
            <a:tbl>
              <a:tblPr firstRow="1" bandRow="1">
                <a:tableStyleId>{93296810-A885-4BE3-A3E7-6D5BEEA58F35}</a:tableStyleId>
              </a:tblPr>
              <a:tblGrid>
                <a:gridCol w="2620203">
                  <a:extLst>
                    <a:ext uri="{9D8B030D-6E8A-4147-A177-3AD203B41FA5}">
                      <a16:colId xmlns:a16="http://schemas.microsoft.com/office/drawing/2014/main" val="20000"/>
                    </a:ext>
                  </a:extLst>
                </a:gridCol>
                <a:gridCol w="5667831">
                  <a:extLst>
                    <a:ext uri="{9D8B030D-6E8A-4147-A177-3AD203B41FA5}">
                      <a16:colId xmlns:a16="http://schemas.microsoft.com/office/drawing/2014/main" val="20001"/>
                    </a:ext>
                  </a:extLst>
                </a:gridCol>
              </a:tblGrid>
              <a:tr h="1239205">
                <a:tc>
                  <a:txBody>
                    <a:bodyPr/>
                    <a:lstStyle/>
                    <a:p>
                      <a:pPr algn="ctr">
                        <a:defRPr sz="1500" b="1">
                          <a:solidFill>
                            <a:srgbClr val="FFFFFF"/>
                          </a:solidFill>
                        </a:defRPr>
                      </a:pPr>
                      <a:r>
                        <a:rPr lang="es-ES" sz="1800">
                          <a:solidFill>
                            <a:schemeClr val="tx1"/>
                          </a:solidFill>
                        </a:rPr>
                        <a:t>Guatemala y El Salvador</a:t>
                      </a:r>
                    </a:p>
                    <a:p>
                      <a:pPr algn="ctr">
                        <a:defRPr sz="1500" b="1">
                          <a:solidFill>
                            <a:srgbClr val="FFFFFF"/>
                          </a:solidFill>
                        </a:defRPr>
                      </a:pPr>
                      <a:r>
                        <a:rPr lang="es-ES" sz="1800">
                          <a:solidFill>
                            <a:schemeClr val="tx1"/>
                          </a:solidFill>
                        </a:rPr>
                        <a:t>(Activismo Judicial / Resabio)</a:t>
                      </a:r>
                    </a:p>
                  </a:txBody>
                  <a:tcPr marL="94837" marR="94837" marT="47419" marB="47419"/>
                </a:tc>
                <a:tc>
                  <a:txBody>
                    <a:bodyPr/>
                    <a:lstStyle/>
                    <a:p>
                      <a:pPr>
                        <a:defRPr sz="1400">
                          <a:solidFill>
                            <a:srgbClr val="2C3E50"/>
                          </a:solidFill>
                        </a:defRPr>
                      </a:pPr>
                      <a:r>
                        <a:rPr lang="es-ES" sz="1500" b="0" dirty="0">
                          <a:solidFill>
                            <a:schemeClr val="tx1"/>
                          </a:solidFill>
                        </a:rPr>
                        <a:t>• Guatemala (Art. 381 CPP) y El Salvador (Art. 390.2 CPP): Permiten ordenar prueba de oficio en el debate bajo el criterio discrecional de 'esclarecer la verdad’.</a:t>
                      </a:r>
                    </a:p>
                    <a:p>
                      <a:pPr>
                        <a:defRPr sz="1400">
                          <a:solidFill>
                            <a:srgbClr val="2C3E50"/>
                          </a:solidFill>
                        </a:defRPr>
                      </a:pPr>
                      <a:endParaRPr lang="es-ES" sz="1500" b="0" dirty="0">
                        <a:solidFill>
                          <a:schemeClr val="tx1"/>
                        </a:solidFill>
                      </a:endParaRPr>
                    </a:p>
                    <a:p>
                      <a:pPr>
                        <a:defRPr sz="1400">
                          <a:solidFill>
                            <a:srgbClr val="2C3E50"/>
                          </a:solidFill>
                        </a:defRPr>
                      </a:pPr>
                      <a:r>
                        <a:rPr lang="es-ES" sz="1500" b="0" dirty="0">
                          <a:solidFill>
                            <a:schemeClr val="tx1"/>
                          </a:solidFill>
                        </a:rPr>
                        <a:t>• La jurisprudencia oficialista enmascara la pérdida de neutralidad bajo formalismos dogmáticos.</a:t>
                      </a:r>
                    </a:p>
                  </a:txBody>
                  <a:tcPr marL="94837" marR="94837" marT="47419" marB="47419"/>
                </a:tc>
                <a:extLst>
                  <a:ext uri="{0D108BD9-81ED-4DB2-BD59-A6C34878D82A}">
                    <a16:rowId xmlns:a16="http://schemas.microsoft.com/office/drawing/2014/main" val="10000"/>
                  </a:ext>
                </a:extLst>
              </a:tr>
              <a:tr h="844050">
                <a:tc>
                  <a:txBody>
                    <a:bodyPr/>
                    <a:lstStyle/>
                    <a:p>
                      <a:pPr algn="ctr">
                        <a:defRPr sz="1500" b="1">
                          <a:solidFill>
                            <a:srgbClr val="FFFFFF"/>
                          </a:solidFill>
                        </a:defRPr>
                      </a:pPr>
                      <a:r>
                        <a:rPr lang="es-ES" sz="1800">
                          <a:solidFill>
                            <a:schemeClr val="tx1"/>
                          </a:solidFill>
                        </a:rPr>
                        <a:t>Perú</a:t>
                      </a:r>
                    </a:p>
                    <a:p>
                      <a:pPr algn="ctr">
                        <a:defRPr sz="1500" b="1">
                          <a:solidFill>
                            <a:srgbClr val="FFFFFF"/>
                          </a:solidFill>
                        </a:defRPr>
                      </a:pPr>
                      <a:r>
                        <a:rPr lang="es-ES" sz="1800">
                          <a:solidFill>
                            <a:schemeClr val="tx1"/>
                          </a:solidFill>
                        </a:rPr>
                        <a:t>(Modelo Mixto / Restricción Temporal)</a:t>
                      </a:r>
                    </a:p>
                  </a:txBody>
                  <a:tcPr marL="94837" marR="94837" marT="47419" marB="47419"/>
                </a:tc>
                <a:tc>
                  <a:txBody>
                    <a:bodyPr/>
                    <a:lstStyle/>
                    <a:p>
                      <a:pPr>
                        <a:defRPr sz="1400">
                          <a:solidFill>
                            <a:srgbClr val="2C3E50"/>
                          </a:solidFill>
                        </a:defRPr>
                      </a:pPr>
                      <a:r>
                        <a:rPr lang="es-ES" sz="1500" b="0" dirty="0">
                          <a:solidFill>
                            <a:schemeClr val="tx1"/>
                          </a:solidFill>
                        </a:rPr>
                        <a:t>• Perú (Art. 385.2 CPP): Faculta al juez ordenar prueba oficiosa, pero exige obligatoriamente que sea de manera excepcional y al culminar la recepción de pruebas aportadas por las partes.</a:t>
                      </a:r>
                    </a:p>
                    <a:p>
                      <a:pPr>
                        <a:defRPr sz="1400">
                          <a:solidFill>
                            <a:srgbClr val="2C3E50"/>
                          </a:solidFill>
                        </a:defRPr>
                      </a:pPr>
                      <a:endParaRPr lang="es-ES" sz="1500" b="0" dirty="0">
                        <a:solidFill>
                          <a:schemeClr val="tx1"/>
                        </a:solidFill>
                      </a:endParaRPr>
                    </a:p>
                  </a:txBody>
                  <a:tcPr marL="94837" marR="94837" marT="47419" marB="47419"/>
                </a:tc>
                <a:extLst>
                  <a:ext uri="{0D108BD9-81ED-4DB2-BD59-A6C34878D82A}">
                    <a16:rowId xmlns:a16="http://schemas.microsoft.com/office/drawing/2014/main" val="10001"/>
                  </a:ext>
                </a:extLst>
              </a:tr>
              <a:tr h="844050">
                <a:tc>
                  <a:txBody>
                    <a:bodyPr/>
                    <a:lstStyle/>
                    <a:p>
                      <a:pPr algn="ctr">
                        <a:defRPr sz="1500" b="1">
                          <a:solidFill>
                            <a:srgbClr val="FFFFFF"/>
                          </a:solidFill>
                        </a:defRPr>
                      </a:pPr>
                      <a:r>
                        <a:rPr lang="es-ES" sz="1800" dirty="0">
                          <a:solidFill>
                            <a:schemeClr val="tx1"/>
                          </a:solidFill>
                        </a:rPr>
                        <a:t>Chile y Colombia</a:t>
                      </a:r>
                    </a:p>
                    <a:p>
                      <a:pPr algn="ctr">
                        <a:defRPr sz="1500" b="1">
                          <a:solidFill>
                            <a:srgbClr val="FFFFFF"/>
                          </a:solidFill>
                        </a:defRPr>
                      </a:pPr>
                      <a:r>
                        <a:rPr lang="es-ES" sz="1800" dirty="0">
                          <a:solidFill>
                            <a:schemeClr val="tx1"/>
                          </a:solidFill>
                        </a:rPr>
                        <a:t>(Modelos Acusatorios Puros / Prohibición)</a:t>
                      </a:r>
                    </a:p>
                  </a:txBody>
                  <a:tcPr marL="94837" marR="94837" marT="47419" marB="47419"/>
                </a:tc>
                <a:tc>
                  <a:txBody>
                    <a:bodyPr/>
                    <a:lstStyle/>
                    <a:p>
                      <a:pPr>
                        <a:defRPr sz="1400">
                          <a:solidFill>
                            <a:srgbClr val="2C3E50"/>
                          </a:solidFill>
                        </a:defRPr>
                      </a:pPr>
                      <a:r>
                        <a:rPr lang="es-ES" sz="1500" b="0" dirty="0">
                          <a:solidFill>
                            <a:schemeClr val="tx1"/>
                          </a:solidFill>
                        </a:rPr>
                        <a:t>• Chile (Art. 329 Ley 19.696) y Colombia (Art. 361 Ley 906): Proscriben de forma estricta y absoluta la prueba de oficio para blindar la imparcialidad judicial.</a:t>
                      </a:r>
                    </a:p>
                  </a:txBody>
                  <a:tcPr marL="94837" marR="94837" marT="47419" marB="47419"/>
                </a:tc>
                <a:extLst>
                  <a:ext uri="{0D108BD9-81ED-4DB2-BD59-A6C34878D82A}">
                    <a16:rowId xmlns:a16="http://schemas.microsoft.com/office/drawing/2014/main" val="10002"/>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p:cNvSpPr txBox="1"/>
          <p:nvPr/>
        </p:nvSpPr>
        <p:spPr>
          <a:xfrm>
            <a:off x="900840" y="321751"/>
            <a:ext cx="7673801" cy="1087656"/>
          </a:xfrm>
          <a:prstGeom prst="rect">
            <a:avLst/>
          </a:prstGeom>
        </p:spPr>
        <p:txBody>
          <a:bodyPr vert="horz" lIns="91440" tIns="45720" rIns="91440" bIns="45720" rtlCol="0" anchor="b">
            <a:normAutofit/>
          </a:bodyPr>
          <a:lstStyle/>
          <a:p>
            <a:pPr>
              <a:lnSpc>
                <a:spcPct val="90000"/>
              </a:lnSpc>
              <a:spcBef>
                <a:spcPct val="0"/>
              </a:spcBef>
              <a:spcAft>
                <a:spcPts val="600"/>
              </a:spcAft>
              <a:defRPr sz="2400" b="1">
                <a:solidFill>
                  <a:srgbClr val="0A2540"/>
                </a:solidFill>
              </a:defRPr>
            </a:pPr>
            <a:r>
              <a:rPr lang="es-GT" sz="3400" kern="1200" noProof="0" dirty="0">
                <a:solidFill>
                  <a:schemeClr val="accent1"/>
                </a:solidFill>
                <a:latin typeface="+mj-lt"/>
                <a:ea typeface="+mj-ea"/>
                <a:cs typeface="+mj-cs"/>
              </a:rPr>
              <a:t>Naturaleza y Fundamento de la Prueba de Oficio</a:t>
            </a:r>
          </a:p>
        </p:txBody>
      </p:sp>
      <p:graphicFrame>
        <p:nvGraphicFramePr>
          <p:cNvPr id="3" name="Table 2"/>
          <p:cNvGraphicFramePr>
            <a:graphicFrameLocks noGrp="1"/>
          </p:cNvGraphicFramePr>
          <p:nvPr>
            <p:extLst>
              <p:ext uri="{D42A27DB-BD31-4B8C-83A1-F6EECF244321}">
                <p14:modId xmlns:p14="http://schemas.microsoft.com/office/powerpoint/2010/main" val="787143359"/>
              </p:ext>
            </p:extLst>
          </p:nvPr>
        </p:nvGraphicFramePr>
        <p:xfrm>
          <a:off x="900840" y="1409407"/>
          <a:ext cx="9291124" cy="5107007"/>
        </p:xfrm>
        <a:graphic>
          <a:graphicData uri="http://schemas.openxmlformats.org/drawingml/2006/table">
            <a:tbl>
              <a:tblPr firstRow="1" bandRow="1">
                <a:tableStyleId>{93296810-A885-4BE3-A3E7-6D5BEEA58F35}</a:tableStyleId>
              </a:tblPr>
              <a:tblGrid>
                <a:gridCol w="2946625">
                  <a:extLst>
                    <a:ext uri="{9D8B030D-6E8A-4147-A177-3AD203B41FA5}">
                      <a16:colId xmlns:a16="http://schemas.microsoft.com/office/drawing/2014/main" val="20000"/>
                    </a:ext>
                  </a:extLst>
                </a:gridCol>
                <a:gridCol w="6344499">
                  <a:extLst>
                    <a:ext uri="{9D8B030D-6E8A-4147-A177-3AD203B41FA5}">
                      <a16:colId xmlns:a16="http://schemas.microsoft.com/office/drawing/2014/main" val="20001"/>
                    </a:ext>
                  </a:extLst>
                </a:gridCol>
              </a:tblGrid>
              <a:tr h="1947515">
                <a:tc>
                  <a:txBody>
                    <a:bodyPr/>
                    <a:lstStyle/>
                    <a:p>
                      <a:pPr algn="ctr">
                        <a:defRPr sz="1500" b="1">
                          <a:solidFill>
                            <a:srgbClr val="FFFFFF"/>
                          </a:solidFill>
                        </a:defRPr>
                      </a:pPr>
                      <a:r>
                        <a:rPr lang="es-GT" sz="1200" b="1" noProof="0" dirty="0">
                          <a:solidFill>
                            <a:schemeClr val="tx1"/>
                          </a:solidFill>
                        </a:rPr>
                        <a:t>El Mito de la 'Verdad Histórica'</a:t>
                      </a:r>
                    </a:p>
                  </a:txBody>
                  <a:tcPr marL="135866" marR="81519" marT="81519" marB="81519"/>
                </a:tc>
                <a:tc>
                  <a:txBody>
                    <a:bodyPr/>
                    <a:lstStyle/>
                    <a:p>
                      <a:r>
                        <a:rPr lang="es-GT" sz="1200" b="0" u="none" strike="noStrike" kern="1200" dirty="0">
                          <a:solidFill>
                            <a:schemeClr val="tx1"/>
                          </a:solidFill>
                          <a:effectLst/>
                        </a:rPr>
                        <a:t>En el sistema inquisitivo, el juez tenía un poder absoluto que le permitía investigar, acusar y castigar al mismo tiempo, lo que facilitaba los abusos de autoridad y dejaba indefenso al acusado. </a:t>
                      </a:r>
                    </a:p>
                    <a:p>
                      <a:endParaRPr lang="es-GT" sz="1200" b="0" u="none" strike="noStrike" kern="1200" dirty="0">
                        <a:solidFill>
                          <a:schemeClr val="tx1"/>
                        </a:solidFill>
                        <a:effectLst/>
                      </a:endParaRPr>
                    </a:p>
                    <a:p>
                      <a:r>
                        <a:rPr lang="es-GT" sz="1200" b="0" u="none" strike="noStrike" kern="1200" dirty="0">
                          <a:solidFill>
                            <a:schemeClr val="tx1"/>
                          </a:solidFill>
                          <a:effectLst/>
                        </a:rPr>
                        <a:t>Por el contrario, en el modelo moderno o acusatorio, el juez pierde ese rol autoritario y se convierte en un árbitro neutral que no busca pruebas por su cuenta; ahora son la acusación y la defensa quienes tienen la obligación exclusiva de presentar sus propios argumentos y debatir cara a cara para demostrar la verdad.</a:t>
                      </a:r>
                      <a:endParaRPr lang="es-GT" sz="1200" b="0" u="none" strike="noStrike" kern="1200" dirty="0">
                        <a:solidFill>
                          <a:schemeClr val="tx1"/>
                        </a:solidFill>
                        <a:effectLst/>
                        <a:latin typeface="+mn-lt"/>
                        <a:ea typeface="+mn-ea"/>
                        <a:cs typeface="+mn-cs"/>
                      </a:endParaRPr>
                    </a:p>
                  </a:txBody>
                  <a:tcPr marL="135866" marR="81519" marT="81519" marB="81519"/>
                </a:tc>
                <a:extLst>
                  <a:ext uri="{0D108BD9-81ED-4DB2-BD59-A6C34878D82A}">
                    <a16:rowId xmlns:a16="http://schemas.microsoft.com/office/drawing/2014/main" val="10000"/>
                  </a:ext>
                </a:extLst>
              </a:tr>
              <a:tr h="1947515">
                <a:tc>
                  <a:txBody>
                    <a:bodyPr/>
                    <a:lstStyle/>
                    <a:p>
                      <a:pPr algn="ctr">
                        <a:defRPr sz="1500" b="1">
                          <a:solidFill>
                            <a:srgbClr val="FFFFFF"/>
                          </a:solidFill>
                        </a:defRPr>
                      </a:pPr>
                      <a:r>
                        <a:rPr lang="es-GT" sz="1200" noProof="0" dirty="0">
                          <a:solidFill>
                            <a:schemeClr val="tx1"/>
                          </a:solidFill>
                        </a:rPr>
                        <a:t>El Resabio Inquisitivo (Art. 381 CPP)</a:t>
                      </a:r>
                    </a:p>
                  </a:txBody>
                  <a:tcPr marL="135866" marR="81519" marT="81519" marB="81519"/>
                </a:tc>
                <a:tc>
                  <a:txBody>
                    <a:bodyPr/>
                    <a:lstStyle/>
                    <a:p>
                      <a:pPr>
                        <a:defRPr sz="1400">
                          <a:solidFill>
                            <a:srgbClr val="2C3E50"/>
                          </a:solidFill>
                        </a:defRPr>
                      </a:pPr>
                      <a:r>
                        <a:rPr lang="es-GT" sz="1200" b="0" kern="1200" dirty="0">
                          <a:solidFill>
                            <a:schemeClr val="tx1"/>
                          </a:solidFill>
                        </a:rPr>
                        <a:t>El "esnobismo procesal" es cuando un tribunal finge aplicar el sistema de justicia moderno y justo, pero en la realidad sigue actuando con las malas costumbres autoritarias del pasado. </a:t>
                      </a:r>
                    </a:p>
                    <a:p>
                      <a:pPr>
                        <a:defRPr sz="1400">
                          <a:solidFill>
                            <a:srgbClr val="2C3E50"/>
                          </a:solidFill>
                        </a:defRPr>
                      </a:pPr>
                      <a:endParaRPr lang="es-GT" sz="1200" b="0" kern="1200" dirty="0">
                        <a:solidFill>
                          <a:schemeClr val="tx1"/>
                        </a:solidFill>
                      </a:endParaRPr>
                    </a:p>
                    <a:p>
                      <a:pPr>
                        <a:defRPr sz="1400">
                          <a:solidFill>
                            <a:srgbClr val="2C3E50"/>
                          </a:solidFill>
                        </a:defRPr>
                      </a:pPr>
                      <a:r>
                        <a:rPr lang="es-GT" sz="1200" b="0" kern="1200" dirty="0">
                          <a:solidFill>
                            <a:schemeClr val="tx1"/>
                          </a:solidFill>
                        </a:rPr>
                        <a:t>El juez olvida que debe ser un árbitro neutral y se pone a hacer el trabajo de la fiscalía; si el Ministerio Público comete errores o no lleva pruebas suficientes para acusar a alguien, el juez interviene por su cuenta para cubrir esos fallos y salvar el caso, ayudando ilegalmente a la acusación en lugar de mantener la imparcialidad.</a:t>
                      </a:r>
                      <a:endParaRPr sz="1200" b="0" dirty="0">
                        <a:solidFill>
                          <a:schemeClr val="tx1"/>
                        </a:solidFill>
                      </a:endParaRPr>
                    </a:p>
                  </a:txBody>
                  <a:tcPr marL="135866" marR="81519" marT="81519" marB="81519"/>
                </a:tc>
                <a:extLst>
                  <a:ext uri="{0D108BD9-81ED-4DB2-BD59-A6C34878D82A}">
                    <a16:rowId xmlns:a16="http://schemas.microsoft.com/office/drawing/2014/main" val="10001"/>
                  </a:ext>
                </a:extLst>
              </a:tr>
              <a:tr h="1211977">
                <a:tc>
                  <a:txBody>
                    <a:bodyPr/>
                    <a:lstStyle/>
                    <a:p>
                      <a:pPr algn="ctr">
                        <a:defRPr sz="1500" b="1">
                          <a:solidFill>
                            <a:srgbClr val="FFFFFF"/>
                          </a:solidFill>
                        </a:defRPr>
                      </a:pPr>
                      <a:r>
                        <a:rPr lang="es-GT" sz="1200" noProof="0" dirty="0">
                          <a:solidFill>
                            <a:schemeClr val="tx1"/>
                          </a:solidFill>
                        </a:rPr>
                        <a:t>Subversión de la Carga Probatoria</a:t>
                      </a:r>
                    </a:p>
                  </a:txBody>
                  <a:tcPr marL="135866" marR="81519" marT="81519" marB="81519"/>
                </a:tc>
                <a:tc>
                  <a:txBody>
                    <a:bodyPr/>
                    <a:lstStyle/>
                    <a:p>
                      <a:pPr>
                        <a:defRPr sz="1400">
                          <a:solidFill>
                            <a:srgbClr val="2C3E50"/>
                          </a:solidFill>
                        </a:defRPr>
                      </a:pPr>
                      <a:r>
                        <a:rPr sz="1200" b="0" dirty="0">
                          <a:solidFill>
                            <a:schemeClr val="tx1"/>
                          </a:solidFill>
                        </a:rPr>
                        <a:t>• </a:t>
                      </a:r>
                      <a:r>
                        <a:rPr lang="es-GT" sz="1200" b="0" noProof="0" dirty="0">
                          <a:solidFill>
                            <a:schemeClr val="tx1"/>
                          </a:solidFill>
                        </a:rPr>
                        <a:t>La obligación de destruir la presunción de inocencia es monopolio exclusivo de la fiscalía.</a:t>
                      </a:r>
                    </a:p>
                    <a:p>
                      <a:pPr>
                        <a:defRPr sz="1400">
                          <a:solidFill>
                            <a:srgbClr val="2C3E50"/>
                          </a:solidFill>
                        </a:defRPr>
                      </a:pPr>
                      <a:endParaRPr lang="es-GT" sz="1200" b="0" noProof="0" dirty="0">
                        <a:solidFill>
                          <a:schemeClr val="tx1"/>
                        </a:solidFill>
                      </a:endParaRPr>
                    </a:p>
                    <a:p>
                      <a:pPr>
                        <a:defRPr sz="1400">
                          <a:solidFill>
                            <a:srgbClr val="2C3E50"/>
                          </a:solidFill>
                        </a:defRPr>
                      </a:pPr>
                      <a:r>
                        <a:rPr lang="es-GT" sz="1200" b="0" noProof="0" dirty="0">
                          <a:solidFill>
                            <a:schemeClr val="tx1"/>
                          </a:solidFill>
                        </a:rPr>
                        <a:t>• La iniciativa judicial transforma al juez en coadyuvante de la acusación, destruyendo la igualdad.</a:t>
                      </a:r>
                    </a:p>
                  </a:txBody>
                  <a:tcPr marL="135866" marR="81519" marT="81519" marB="81519"/>
                </a:tc>
                <a:extLst>
                  <a:ext uri="{0D108BD9-81ED-4DB2-BD59-A6C34878D82A}">
                    <a16:rowId xmlns:a16="http://schemas.microsoft.com/office/drawing/2014/main" val="10002"/>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748B9E5-FA5C-1CAF-CC29-779737188EC3}"/>
              </a:ext>
            </a:extLst>
          </p:cNvPr>
          <p:cNvSpPr txBox="1"/>
          <p:nvPr/>
        </p:nvSpPr>
        <p:spPr>
          <a:xfrm>
            <a:off x="1027416" y="1333782"/>
            <a:ext cx="8119152" cy="4103239"/>
          </a:xfrm>
          <a:prstGeom prst="rect">
            <a:avLst/>
          </a:prstGeom>
          <a:noFill/>
        </p:spPr>
        <p:txBody>
          <a:bodyPr wrap="square">
            <a:spAutoFit/>
          </a:bodyPr>
          <a:lstStyle/>
          <a:p>
            <a:pPr algn="just">
              <a:lnSpc>
                <a:spcPct val="150000"/>
              </a:lnSpc>
            </a:pPr>
            <a:r>
              <a:rPr lang="es-GT" sz="1800" dirty="0">
                <a:ln>
                  <a:noFill/>
                </a:ln>
                <a:solidFill>
                  <a:srgbClr val="000000"/>
                </a:solidFill>
                <a:effectLst/>
                <a:latin typeface="Arial" panose="020B0604020202020204" pitchFamily="34" charset="0"/>
                <a:ea typeface="Arial Unicode MS" panose="020B0604020202020204" pitchFamily="34" charset="-128"/>
                <a:cs typeface="Arial Unicode MS" panose="020B0604020202020204" pitchFamily="34" charset="-128"/>
              </a:rPr>
              <a:t>Dos cosas que son las más funestas al ciudadano EN EL SISTEMA INQUISITIVO:</a:t>
            </a:r>
          </a:p>
          <a:p>
            <a:pPr algn="just">
              <a:lnSpc>
                <a:spcPct val="150000"/>
              </a:lnSpc>
            </a:pPr>
            <a:endParaRPr lang="es-GT" sz="1600" dirty="0">
              <a:ln>
                <a:noFill/>
              </a:ln>
              <a:solidFill>
                <a:srgbClr val="000000"/>
              </a:solidFill>
              <a:effectLst/>
              <a:latin typeface="Helvetica Neue" panose="02000503000000020004" pitchFamily="2" charset="0"/>
              <a:ea typeface="Arial Unicode MS" panose="020B0604020202020204" pitchFamily="34" charset="-128"/>
              <a:cs typeface="Arial Unicode MS" panose="020B0604020202020204" pitchFamily="34" charset="-128"/>
            </a:endParaRPr>
          </a:p>
          <a:p>
            <a:pPr marL="800100" lvl="1" indent="-342900" algn="just">
              <a:lnSpc>
                <a:spcPct val="150000"/>
              </a:lnSpc>
              <a:buFont typeface="+mj-lt"/>
              <a:buAutoNum type="arabicParenR"/>
            </a:pPr>
            <a:r>
              <a:rPr lang="es-GT" dirty="0">
                <a:ln>
                  <a:noFill/>
                </a:ln>
                <a:solidFill>
                  <a:srgbClr val="000000"/>
                </a:solidFill>
                <a:effectLst/>
                <a:latin typeface="Arial" panose="020B0604020202020204" pitchFamily="34" charset="0"/>
                <a:ea typeface="Arial Unicode MS" panose="020B0604020202020204" pitchFamily="34" charset="-128"/>
                <a:cs typeface="Arial Unicode MS" panose="020B0604020202020204" pitchFamily="34" charset="-128"/>
              </a:rPr>
              <a:t>Que al compás que adelanta el Sumario se va fabricando una verdad de artificio. Que más tarde se convierte en verdad legal contraria a la realidad de los hechos.</a:t>
            </a:r>
          </a:p>
          <a:p>
            <a:pPr lvl="1" algn="just">
              <a:lnSpc>
                <a:spcPct val="150000"/>
              </a:lnSpc>
            </a:pPr>
            <a:endParaRPr lang="es-GT" sz="1600" dirty="0">
              <a:ln>
                <a:noFill/>
              </a:ln>
              <a:solidFill>
                <a:srgbClr val="000000"/>
              </a:solidFill>
              <a:effectLst/>
              <a:latin typeface="Helvetica Neue" panose="02000503000000020004" pitchFamily="2" charset="0"/>
              <a:ea typeface="Arial Unicode MS" panose="020B0604020202020204" pitchFamily="34" charset="-128"/>
              <a:cs typeface="Arial Unicode MS" panose="020B0604020202020204" pitchFamily="34" charset="-128"/>
            </a:endParaRPr>
          </a:p>
          <a:p>
            <a:pPr marL="800100" lvl="1" indent="-342900" algn="just">
              <a:lnSpc>
                <a:spcPct val="150000"/>
              </a:lnSpc>
              <a:buFont typeface="+mj-lt"/>
              <a:buAutoNum type="arabicParenR"/>
            </a:pPr>
            <a:r>
              <a:rPr lang="es-GT" dirty="0">
                <a:ln>
                  <a:noFill/>
                </a:ln>
                <a:solidFill>
                  <a:srgbClr val="000000"/>
                </a:solidFill>
                <a:effectLst/>
                <a:latin typeface="Arial" panose="020B0604020202020204" pitchFamily="34" charset="0"/>
                <a:ea typeface="Arial Unicode MS" panose="020B0604020202020204" pitchFamily="34" charset="-128"/>
                <a:cs typeface="Arial Unicode MS" panose="020B0604020202020204" pitchFamily="34" charset="-128"/>
              </a:rPr>
              <a:t> Cuando el inculpado llegado el plenario quiere defenderse, no hace más que forcejear inútilmente porque entra en el palenque ya vencido o por lo menos ya desarmado.</a:t>
            </a:r>
            <a:endParaRPr lang="es-GT" sz="1600" dirty="0">
              <a:ln>
                <a:noFill/>
              </a:ln>
              <a:solidFill>
                <a:srgbClr val="000000"/>
              </a:solidFill>
              <a:effectLst/>
              <a:latin typeface="Helvetica Neue" panose="02000503000000020004" pitchFamily="2" charset="0"/>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15928873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3A7F5C28-B451-74EA-967D-313BD63A0A52}"/>
              </a:ext>
            </a:extLst>
          </p:cNvPr>
          <p:cNvSpPr txBox="1"/>
          <p:nvPr/>
        </p:nvSpPr>
        <p:spPr>
          <a:xfrm>
            <a:off x="1582220" y="1541531"/>
            <a:ext cx="8229600" cy="5400325"/>
          </a:xfrm>
          <a:prstGeom prst="rect">
            <a:avLst/>
          </a:prstGeom>
          <a:noFill/>
        </p:spPr>
        <p:txBody>
          <a:bodyPr wrap="square">
            <a:spAutoFit/>
          </a:bodyPr>
          <a:lstStyle/>
          <a:p>
            <a:pPr marL="1828800" lvl="3" algn="just">
              <a:lnSpc>
                <a:spcPct val="150000"/>
              </a:lnSpc>
            </a:pPr>
            <a:r>
              <a:rPr lang="es-GT" dirty="0">
                <a:ln>
                  <a:noFill/>
                </a:ln>
                <a:solidFill>
                  <a:srgbClr val="000000"/>
                </a:solidFill>
                <a:effectLst/>
                <a:latin typeface="Arial" panose="020B0604020202020204" pitchFamily="34" charset="0"/>
                <a:ea typeface="Arial Unicode MS" panose="020B0604020202020204" pitchFamily="34" charset="-128"/>
                <a:cs typeface="Arial Unicode MS" panose="020B0604020202020204" pitchFamily="34" charset="-128"/>
              </a:rPr>
              <a:t>Posibilidad de Contradicción</a:t>
            </a:r>
            <a:endParaRPr lang="es-GT" sz="1600" dirty="0">
              <a:ln>
                <a:noFill/>
              </a:ln>
              <a:solidFill>
                <a:srgbClr val="000000"/>
              </a:solidFill>
              <a:effectLst/>
              <a:latin typeface="Helvetica Neue" panose="02000503000000020004" pitchFamily="2" charset="0"/>
              <a:ea typeface="Arial Unicode MS" panose="020B0604020202020204" pitchFamily="34" charset="-128"/>
              <a:cs typeface="Arial Unicode MS" panose="020B0604020202020204" pitchFamily="34" charset="-128"/>
            </a:endParaRPr>
          </a:p>
          <a:p>
            <a:pPr marL="1828800" lvl="3" algn="just">
              <a:lnSpc>
                <a:spcPct val="150000"/>
              </a:lnSpc>
            </a:pPr>
            <a:r>
              <a:rPr lang="es-GT" dirty="0">
                <a:ln>
                  <a:noFill/>
                </a:ln>
                <a:solidFill>
                  <a:srgbClr val="000000"/>
                </a:solidFill>
                <a:effectLst/>
                <a:latin typeface="Arial" panose="020B0604020202020204" pitchFamily="34" charset="0"/>
                <a:ea typeface="Arial Unicode MS" panose="020B0604020202020204" pitchFamily="34" charset="-128"/>
                <a:cs typeface="Arial Unicode MS" panose="020B0604020202020204" pitchFamily="34" charset="-128"/>
              </a:rPr>
              <a:t>Correcto ejercicio del derecho de defensa</a:t>
            </a:r>
            <a:endParaRPr lang="es-GT" sz="1600" dirty="0">
              <a:ln>
                <a:noFill/>
              </a:ln>
              <a:solidFill>
                <a:srgbClr val="000000"/>
              </a:solidFill>
              <a:effectLst/>
              <a:latin typeface="Helvetica Neue" panose="02000503000000020004" pitchFamily="2" charset="0"/>
              <a:ea typeface="Arial Unicode MS" panose="020B0604020202020204" pitchFamily="34" charset="-128"/>
              <a:cs typeface="Arial Unicode MS" panose="020B0604020202020204" pitchFamily="34" charset="-128"/>
            </a:endParaRPr>
          </a:p>
          <a:p>
            <a:pPr marL="1828800" lvl="3" algn="just">
              <a:lnSpc>
                <a:spcPct val="150000"/>
              </a:lnSpc>
            </a:pPr>
            <a:r>
              <a:rPr lang="es-GT" dirty="0">
                <a:ln>
                  <a:noFill/>
                </a:ln>
                <a:solidFill>
                  <a:srgbClr val="000000"/>
                </a:solidFill>
                <a:effectLst/>
                <a:latin typeface="Arial" panose="020B0604020202020204" pitchFamily="34" charset="0"/>
                <a:ea typeface="Arial Unicode MS" panose="020B0604020202020204" pitchFamily="34" charset="-128"/>
                <a:cs typeface="Arial Unicode MS" panose="020B0604020202020204" pitchFamily="34" charset="-128"/>
              </a:rPr>
              <a:t>Derecho a ser informado de la acusación</a:t>
            </a:r>
            <a:endParaRPr lang="es-GT" sz="1600" dirty="0">
              <a:ln>
                <a:noFill/>
              </a:ln>
              <a:solidFill>
                <a:srgbClr val="000000"/>
              </a:solidFill>
              <a:effectLst/>
              <a:latin typeface="Helvetica Neue" panose="02000503000000020004" pitchFamily="2" charset="0"/>
              <a:ea typeface="Arial Unicode MS" panose="020B0604020202020204" pitchFamily="34" charset="-128"/>
              <a:cs typeface="Arial Unicode MS" panose="020B0604020202020204" pitchFamily="34" charset="-128"/>
            </a:endParaRPr>
          </a:p>
          <a:p>
            <a:pPr marL="1828800" lvl="3" algn="just">
              <a:lnSpc>
                <a:spcPct val="150000"/>
              </a:lnSpc>
            </a:pPr>
            <a:r>
              <a:rPr lang="es-GT" dirty="0">
                <a:ln>
                  <a:noFill/>
                </a:ln>
                <a:solidFill>
                  <a:srgbClr val="000000"/>
                </a:solidFill>
                <a:effectLst/>
                <a:latin typeface="Arial" panose="020B0604020202020204" pitchFamily="34" charset="0"/>
                <a:ea typeface="Arial Unicode MS" panose="020B0604020202020204" pitchFamily="34" charset="-128"/>
                <a:cs typeface="Arial Unicode MS" panose="020B0604020202020204" pitchFamily="34" charset="-128"/>
              </a:rPr>
              <a:t>Derecho a un juez imparcial</a:t>
            </a:r>
            <a:endParaRPr lang="es-GT" sz="1600" dirty="0">
              <a:ln>
                <a:noFill/>
              </a:ln>
              <a:solidFill>
                <a:srgbClr val="000000"/>
              </a:solidFill>
              <a:effectLst/>
              <a:latin typeface="Helvetica Neue" panose="02000503000000020004" pitchFamily="2" charset="0"/>
              <a:ea typeface="Arial Unicode MS" panose="020B0604020202020204" pitchFamily="34" charset="-128"/>
              <a:cs typeface="Arial Unicode MS" panose="020B0604020202020204" pitchFamily="34" charset="-128"/>
            </a:endParaRPr>
          </a:p>
          <a:p>
            <a:pPr marL="1828800" lvl="3" algn="just">
              <a:lnSpc>
                <a:spcPct val="150000"/>
              </a:lnSpc>
            </a:pPr>
            <a:r>
              <a:rPr lang="es-GT" dirty="0">
                <a:ln>
                  <a:noFill/>
                </a:ln>
                <a:solidFill>
                  <a:srgbClr val="000000"/>
                </a:solidFill>
                <a:effectLst/>
                <a:latin typeface="Arial" panose="020B0604020202020204" pitchFamily="34" charset="0"/>
                <a:ea typeface="Arial Unicode MS" panose="020B0604020202020204" pitchFamily="34" charset="-128"/>
                <a:cs typeface="Arial Unicode MS" panose="020B0604020202020204" pitchFamily="34" charset="-128"/>
              </a:rPr>
              <a:t>Proscripción de iniciativa probatoria de oficio</a:t>
            </a:r>
            <a:endParaRPr lang="es-GT" sz="1600" dirty="0">
              <a:ln>
                <a:noFill/>
              </a:ln>
              <a:solidFill>
                <a:srgbClr val="000000"/>
              </a:solidFill>
              <a:effectLst/>
              <a:latin typeface="Helvetica Neue" panose="02000503000000020004" pitchFamily="2" charset="0"/>
              <a:ea typeface="Arial Unicode MS" panose="020B0604020202020204" pitchFamily="34" charset="-128"/>
              <a:cs typeface="Arial Unicode MS" panose="020B0604020202020204" pitchFamily="34" charset="-128"/>
            </a:endParaRPr>
          </a:p>
          <a:p>
            <a:pPr marL="1828800" lvl="3" algn="just">
              <a:lnSpc>
                <a:spcPct val="150000"/>
              </a:lnSpc>
            </a:pPr>
            <a:r>
              <a:rPr lang="es-GT" dirty="0">
                <a:ln>
                  <a:noFill/>
                </a:ln>
                <a:solidFill>
                  <a:srgbClr val="000000"/>
                </a:solidFill>
                <a:effectLst/>
                <a:latin typeface="Arial" panose="020B0604020202020204" pitchFamily="34" charset="0"/>
                <a:ea typeface="Arial Unicode MS" panose="020B0604020202020204" pitchFamily="34" charset="-128"/>
                <a:cs typeface="Arial Unicode MS" panose="020B0604020202020204" pitchFamily="34" charset="-128"/>
              </a:rPr>
              <a:t>Congruencia entre acusación y fallo</a:t>
            </a:r>
            <a:endParaRPr lang="es-GT" sz="1600" dirty="0">
              <a:ln>
                <a:noFill/>
              </a:ln>
              <a:solidFill>
                <a:srgbClr val="000000"/>
              </a:solidFill>
              <a:effectLst/>
              <a:latin typeface="Helvetica Neue" panose="02000503000000020004" pitchFamily="2" charset="0"/>
              <a:ea typeface="Arial Unicode MS" panose="020B0604020202020204" pitchFamily="34" charset="-128"/>
              <a:cs typeface="Arial Unicode MS" panose="020B0604020202020204" pitchFamily="34" charset="-128"/>
            </a:endParaRPr>
          </a:p>
          <a:p>
            <a:pPr marL="1828800" lvl="3" algn="just">
              <a:lnSpc>
                <a:spcPct val="150000"/>
              </a:lnSpc>
            </a:pPr>
            <a:r>
              <a:rPr lang="es-GT" dirty="0">
                <a:ln>
                  <a:noFill/>
                </a:ln>
                <a:solidFill>
                  <a:srgbClr val="000000"/>
                </a:solidFill>
                <a:effectLst/>
                <a:latin typeface="Arial" panose="020B0604020202020204" pitchFamily="34" charset="0"/>
                <a:ea typeface="Arial Unicode MS" panose="020B0604020202020204" pitchFamily="34" charset="-128"/>
                <a:cs typeface="Arial Unicode MS" panose="020B0604020202020204" pitchFamily="34" charset="-128"/>
              </a:rPr>
              <a:t>Prohibición de la reformatio in peius (reforma peyorativa)</a:t>
            </a:r>
            <a:endParaRPr lang="es-GT" sz="1600" dirty="0">
              <a:ln>
                <a:noFill/>
              </a:ln>
              <a:solidFill>
                <a:srgbClr val="000000"/>
              </a:solidFill>
              <a:effectLst/>
              <a:latin typeface="Helvetica Neue" panose="02000503000000020004" pitchFamily="2" charset="0"/>
              <a:ea typeface="Arial Unicode MS" panose="020B0604020202020204" pitchFamily="34" charset="-128"/>
              <a:cs typeface="Arial Unicode MS" panose="020B0604020202020204" pitchFamily="34" charset="-128"/>
            </a:endParaRPr>
          </a:p>
          <a:p>
            <a:pPr marL="1828800" lvl="3" algn="just">
              <a:lnSpc>
                <a:spcPct val="150000"/>
              </a:lnSpc>
            </a:pPr>
            <a:r>
              <a:rPr lang="es-GT" dirty="0">
                <a:ln>
                  <a:noFill/>
                </a:ln>
                <a:solidFill>
                  <a:srgbClr val="000000"/>
                </a:solidFill>
                <a:effectLst/>
                <a:latin typeface="Arial" panose="020B0604020202020204" pitchFamily="34" charset="0"/>
                <a:ea typeface="Arial Unicode MS" panose="020B0604020202020204" pitchFamily="34" charset="-128"/>
                <a:cs typeface="Arial Unicode MS" panose="020B0604020202020204" pitchFamily="34" charset="-128"/>
              </a:rPr>
              <a:t>-Art. 24.2 – Constitución Española. </a:t>
            </a:r>
          </a:p>
          <a:p>
            <a:pPr algn="just">
              <a:lnSpc>
                <a:spcPct val="150000"/>
              </a:lnSpc>
            </a:pPr>
            <a:endParaRPr lang="es-GT" sz="1800" dirty="0">
              <a:ln>
                <a:noFill/>
              </a:ln>
              <a:solidFill>
                <a:srgbClr val="000000"/>
              </a:solidFill>
              <a:effectLst/>
              <a:latin typeface="Arial" panose="020B0604020202020204" pitchFamily="34" charset="0"/>
              <a:ea typeface="Arial Unicode MS" panose="020B0604020202020204" pitchFamily="34" charset="-128"/>
              <a:cs typeface="Arial Unicode MS" panose="020B0604020202020204" pitchFamily="34" charset="-128"/>
            </a:endParaRPr>
          </a:p>
          <a:p>
            <a:pPr algn="just">
              <a:lnSpc>
                <a:spcPct val="150000"/>
              </a:lnSpc>
            </a:pPr>
            <a:r>
              <a:rPr lang="es-GT" sz="1800" dirty="0">
                <a:ln>
                  <a:noFill/>
                </a:ln>
                <a:solidFill>
                  <a:srgbClr val="000000"/>
                </a:solidFill>
                <a:effectLst/>
                <a:latin typeface="Arial" panose="020B0604020202020204" pitchFamily="34" charset="0"/>
                <a:ea typeface="Arial Unicode MS" panose="020B0604020202020204" pitchFamily="34" charset="-128"/>
                <a:cs typeface="Arial Unicode MS" panose="020B0604020202020204" pitchFamily="34" charset="-128"/>
              </a:rPr>
              <a:t>Tribunal Constitucional</a:t>
            </a:r>
            <a:endParaRPr lang="es-GT" sz="1800" dirty="0">
              <a:ln>
                <a:noFill/>
              </a:ln>
              <a:solidFill>
                <a:srgbClr val="000000"/>
              </a:solidFill>
              <a:effectLst/>
              <a:latin typeface="Helvetica Neue" panose="02000503000000020004" pitchFamily="2" charset="0"/>
              <a:ea typeface="Arial Unicode MS" panose="020B0604020202020204" pitchFamily="34" charset="-128"/>
              <a:cs typeface="Arial Unicode MS" panose="020B0604020202020204" pitchFamily="34" charset="-128"/>
            </a:endParaRPr>
          </a:p>
          <a:p>
            <a:pPr algn="just">
              <a:lnSpc>
                <a:spcPct val="150000"/>
              </a:lnSpc>
            </a:pPr>
            <a:r>
              <a:rPr lang="es-GT" sz="1800" dirty="0">
                <a:ln>
                  <a:noFill/>
                </a:ln>
                <a:solidFill>
                  <a:srgbClr val="000000"/>
                </a:solidFill>
                <a:effectLst/>
                <a:latin typeface="Arial" panose="020B0604020202020204" pitchFamily="34" charset="0"/>
                <a:ea typeface="Arial Unicode MS" panose="020B0604020202020204" pitchFamily="34" charset="-128"/>
                <a:cs typeface="Arial Unicode MS" panose="020B0604020202020204" pitchFamily="34" charset="-128"/>
              </a:rPr>
              <a:t>STC 186/1990</a:t>
            </a:r>
            <a:endParaRPr lang="es-GT" sz="1800" dirty="0">
              <a:ln>
                <a:noFill/>
              </a:ln>
              <a:solidFill>
                <a:srgbClr val="000000"/>
              </a:solidFill>
              <a:effectLst/>
              <a:latin typeface="Helvetica Neue" panose="02000503000000020004" pitchFamily="2" charset="0"/>
              <a:ea typeface="Arial Unicode MS" panose="020B0604020202020204" pitchFamily="34" charset="-128"/>
              <a:cs typeface="Arial Unicode MS" panose="020B0604020202020204" pitchFamily="34" charset="-128"/>
            </a:endParaRPr>
          </a:p>
          <a:p>
            <a:pPr algn="just">
              <a:lnSpc>
                <a:spcPct val="150000"/>
              </a:lnSpc>
            </a:pPr>
            <a:r>
              <a:rPr lang="es-GT" sz="1800" dirty="0">
                <a:ln>
                  <a:noFill/>
                </a:ln>
                <a:solidFill>
                  <a:srgbClr val="000000"/>
                </a:solidFill>
                <a:effectLst/>
                <a:latin typeface="Arial" panose="020B0604020202020204" pitchFamily="34" charset="0"/>
                <a:ea typeface="Arial Unicode MS" panose="020B0604020202020204" pitchFamily="34" charset="-128"/>
                <a:cs typeface="Arial Unicode MS" panose="020B0604020202020204" pitchFamily="34" charset="-128"/>
              </a:rPr>
              <a:t>STC 59/2023</a:t>
            </a:r>
            <a:endParaRPr lang="es-GT" sz="1800" dirty="0">
              <a:ln>
                <a:noFill/>
              </a:ln>
              <a:solidFill>
                <a:srgbClr val="000000"/>
              </a:solidFill>
              <a:effectLst/>
              <a:latin typeface="Helvetica Neue" panose="02000503000000020004" pitchFamily="2" charset="0"/>
              <a:ea typeface="Arial Unicode MS" panose="020B0604020202020204" pitchFamily="34" charset="-128"/>
              <a:cs typeface="Arial Unicode MS" panose="020B0604020202020204" pitchFamily="34" charset="-128"/>
            </a:endParaRPr>
          </a:p>
          <a:p>
            <a:pPr marL="457200" algn="just">
              <a:lnSpc>
                <a:spcPct val="150000"/>
              </a:lnSpc>
            </a:pPr>
            <a:endParaRPr lang="es-GT" sz="1600" dirty="0">
              <a:ln>
                <a:noFill/>
              </a:ln>
              <a:solidFill>
                <a:srgbClr val="000000"/>
              </a:solidFill>
              <a:effectLst/>
              <a:latin typeface="Helvetica Neue" panose="02000503000000020004" pitchFamily="2" charset="0"/>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13671892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26F6F986-FF63-F322-DCD5-E64269505D5F}"/>
              </a:ext>
            </a:extLst>
          </p:cNvPr>
          <p:cNvSpPr>
            <a:spLocks noChangeArrowheads="1"/>
          </p:cNvSpPr>
          <p:nvPr/>
        </p:nvSpPr>
        <p:spPr bwMode="auto">
          <a:xfrm>
            <a:off x="3505199" y="224632"/>
            <a:ext cx="4535488" cy="792163"/>
          </a:xfrm>
          <a:prstGeom prst="rect">
            <a:avLst/>
          </a:prstGeom>
          <a:gradFill rotWithShape="1">
            <a:gsLst>
              <a:gs pos="0">
                <a:srgbClr val="EDE8DC"/>
              </a:gs>
              <a:gs pos="72000">
                <a:srgbClr val="CCBD98"/>
              </a:gs>
              <a:gs pos="100000">
                <a:srgbClr val="C4B284"/>
              </a:gs>
            </a:gsLst>
            <a:lin ang="5400000" scaled="1"/>
          </a:gradFill>
          <a:ln w="10000">
            <a:solidFill>
              <a:schemeClr val="bg1"/>
            </a:solidFill>
            <a:miter lim="800000"/>
            <a:headEnd/>
            <a:tailEnd/>
          </a:ln>
          <a:effectLst>
            <a:outerShdw blurRad="76200" dist="50800" dir="5400000" rotWithShape="0">
              <a:srgbClr val="4E3B30">
                <a:alpha val="59999"/>
              </a:srgbClr>
            </a:outerShdw>
          </a:effectLst>
        </p:spPr>
        <p:txBody>
          <a:bodyPr wrap="none" anchor="ctr"/>
          <a:lstStyle/>
          <a:p>
            <a:pPr algn="ctr">
              <a:defRPr/>
            </a:pPr>
            <a:r>
              <a:rPr lang="es-ES">
                <a:solidFill>
                  <a:schemeClr val="accent2"/>
                </a:solidFill>
                <a:latin typeface="Arial Black" pitchFamily="34" charset="0"/>
                <a:ea typeface="+mn-ea"/>
              </a:rPr>
              <a:t>AUDIENCIAS</a:t>
            </a:r>
          </a:p>
        </p:txBody>
      </p:sp>
      <p:sp>
        <p:nvSpPr>
          <p:cNvPr id="3" name="Rectangle 3">
            <a:extLst>
              <a:ext uri="{FF2B5EF4-FFF2-40B4-BE49-F238E27FC236}">
                <a16:creationId xmlns:a16="http://schemas.microsoft.com/office/drawing/2014/main" id="{7FCFA82C-0480-A67C-32C0-768F2A74F51E}"/>
              </a:ext>
            </a:extLst>
          </p:cNvPr>
          <p:cNvSpPr>
            <a:spLocks noChangeArrowheads="1"/>
          </p:cNvSpPr>
          <p:nvPr/>
        </p:nvSpPr>
        <p:spPr bwMode="auto">
          <a:xfrm>
            <a:off x="2063750" y="1700214"/>
            <a:ext cx="3455988" cy="649287"/>
          </a:xfrm>
          <a:prstGeom prst="rect">
            <a:avLst/>
          </a:prstGeom>
          <a:gradFill rotWithShape="1">
            <a:gsLst>
              <a:gs pos="0">
                <a:srgbClr val="EDE8DC"/>
              </a:gs>
              <a:gs pos="72000">
                <a:srgbClr val="CCBD98"/>
              </a:gs>
              <a:gs pos="100000">
                <a:srgbClr val="C4B284"/>
              </a:gs>
            </a:gsLst>
            <a:lin ang="5400000" scaled="1"/>
          </a:gradFill>
          <a:ln w="10000">
            <a:solidFill>
              <a:schemeClr val="bg1"/>
            </a:solidFill>
            <a:miter lim="800000"/>
            <a:headEnd/>
            <a:tailEnd/>
          </a:ln>
          <a:effectLst>
            <a:outerShdw blurRad="76200" dist="50800" dir="5400000" rotWithShape="0">
              <a:srgbClr val="4E3B30">
                <a:alpha val="59999"/>
              </a:srgbClr>
            </a:outerShdw>
          </a:effectLst>
        </p:spPr>
        <p:txBody>
          <a:bodyPr wrap="none" anchor="ctr"/>
          <a:lstStyle/>
          <a:p>
            <a:pPr algn="ctr">
              <a:defRPr/>
            </a:pPr>
            <a:r>
              <a:rPr lang="es-ES" dirty="0">
                <a:solidFill>
                  <a:srgbClr val="002060"/>
                </a:solidFill>
                <a:latin typeface="Arial Black" pitchFamily="34" charset="0"/>
                <a:ea typeface="+mn-ea"/>
              </a:rPr>
              <a:t>SISTEMA INQUISITIVO</a:t>
            </a:r>
          </a:p>
        </p:txBody>
      </p:sp>
      <p:sp>
        <p:nvSpPr>
          <p:cNvPr id="4" name="Rectangle 4">
            <a:extLst>
              <a:ext uri="{FF2B5EF4-FFF2-40B4-BE49-F238E27FC236}">
                <a16:creationId xmlns:a16="http://schemas.microsoft.com/office/drawing/2014/main" id="{BE821965-787F-B114-FFCF-6263456E6E1C}"/>
              </a:ext>
            </a:extLst>
          </p:cNvPr>
          <p:cNvSpPr>
            <a:spLocks noChangeArrowheads="1"/>
          </p:cNvSpPr>
          <p:nvPr/>
        </p:nvSpPr>
        <p:spPr bwMode="auto">
          <a:xfrm>
            <a:off x="6311901" y="1700214"/>
            <a:ext cx="3457575" cy="649287"/>
          </a:xfrm>
          <a:prstGeom prst="rect">
            <a:avLst/>
          </a:prstGeom>
          <a:gradFill rotWithShape="1">
            <a:gsLst>
              <a:gs pos="0">
                <a:srgbClr val="EDE8DC"/>
              </a:gs>
              <a:gs pos="72000">
                <a:srgbClr val="CCBD98"/>
              </a:gs>
              <a:gs pos="100000">
                <a:srgbClr val="C4B284"/>
              </a:gs>
            </a:gsLst>
            <a:lin ang="5400000" scaled="1"/>
          </a:gradFill>
          <a:ln w="10000">
            <a:solidFill>
              <a:schemeClr val="bg1"/>
            </a:solidFill>
            <a:miter lim="800000"/>
            <a:headEnd/>
            <a:tailEnd/>
          </a:ln>
          <a:effectLst>
            <a:outerShdw blurRad="76200" dist="50800" dir="5400000" rotWithShape="0">
              <a:srgbClr val="4E3B30">
                <a:alpha val="59999"/>
              </a:srgbClr>
            </a:outerShdw>
          </a:effectLst>
        </p:spPr>
        <p:txBody>
          <a:bodyPr wrap="none" anchor="ctr"/>
          <a:lstStyle/>
          <a:p>
            <a:pPr algn="ctr">
              <a:defRPr/>
            </a:pPr>
            <a:r>
              <a:rPr lang="es-ES" dirty="0">
                <a:solidFill>
                  <a:srgbClr val="002060"/>
                </a:solidFill>
                <a:latin typeface="Arial Black" pitchFamily="34" charset="0"/>
                <a:ea typeface="+mn-ea"/>
              </a:rPr>
              <a:t>SISTEMA ACUSATORIO</a:t>
            </a:r>
          </a:p>
        </p:txBody>
      </p:sp>
      <p:sp>
        <p:nvSpPr>
          <p:cNvPr id="5" name="Oval 5">
            <a:extLst>
              <a:ext uri="{FF2B5EF4-FFF2-40B4-BE49-F238E27FC236}">
                <a16:creationId xmlns:a16="http://schemas.microsoft.com/office/drawing/2014/main" id="{3B5C8DED-53C1-85C3-7CA4-FF699576EC5C}"/>
              </a:ext>
            </a:extLst>
          </p:cNvPr>
          <p:cNvSpPr>
            <a:spLocks noChangeArrowheads="1"/>
          </p:cNvSpPr>
          <p:nvPr/>
        </p:nvSpPr>
        <p:spPr bwMode="auto">
          <a:xfrm>
            <a:off x="6036906" y="3032919"/>
            <a:ext cx="3744913" cy="2431234"/>
          </a:xfrm>
          <a:prstGeom prst="ellipse">
            <a:avLst/>
          </a:prstGeom>
          <a:solidFill>
            <a:schemeClr val="accent2"/>
          </a:solidFill>
          <a:ln w="10000">
            <a:solidFill>
              <a:schemeClr val="bg1"/>
            </a:solidFill>
            <a:round/>
            <a:headEnd/>
            <a:tailEnd/>
          </a:ln>
          <a:effectLst>
            <a:outerShdw blurRad="76200" dist="50800" dir="5400000" rotWithShape="0">
              <a:srgbClr val="4E3B30">
                <a:alpha val="59999"/>
              </a:srgbClr>
            </a:outerShdw>
          </a:effectLst>
        </p:spPr>
        <p:txBody>
          <a:bodyPr wrap="none" anchor="ctr"/>
          <a:lstStyle/>
          <a:p>
            <a:pPr algn="ctr"/>
            <a:r>
              <a:rPr lang="es-MX" b="1" dirty="0">
                <a:solidFill>
                  <a:schemeClr val="bg1"/>
                </a:solidFill>
                <a:latin typeface="Franklin Gothic Book" charset="0"/>
              </a:rPr>
              <a:t>Las resoluciones judiciales solo </a:t>
            </a:r>
          </a:p>
          <a:p>
            <a:pPr algn="ctr"/>
            <a:r>
              <a:rPr lang="es-MX" b="1" dirty="0">
                <a:solidFill>
                  <a:schemeClr val="bg1"/>
                </a:solidFill>
                <a:latin typeface="Franklin Gothic Book" charset="0"/>
              </a:rPr>
              <a:t>se toman como consecuencia </a:t>
            </a:r>
          </a:p>
          <a:p>
            <a:pPr algn="ctr"/>
            <a:r>
              <a:rPr lang="es-MX" b="1" dirty="0">
                <a:solidFill>
                  <a:schemeClr val="bg1"/>
                </a:solidFill>
                <a:latin typeface="Franklin Gothic Book" charset="0"/>
              </a:rPr>
              <a:t>de la celebración de una audiencia</a:t>
            </a:r>
            <a:r>
              <a:rPr lang="es-MX" b="1" dirty="0">
                <a:solidFill>
                  <a:srgbClr val="000000"/>
                </a:solidFill>
                <a:latin typeface="Franklin Gothic Book" charset="0"/>
              </a:rPr>
              <a:t>.</a:t>
            </a:r>
            <a:endParaRPr lang="es-ES" b="1" dirty="0">
              <a:solidFill>
                <a:srgbClr val="000000"/>
              </a:solidFill>
              <a:latin typeface="Franklin Gothic Book" charset="0"/>
            </a:endParaRPr>
          </a:p>
        </p:txBody>
      </p:sp>
      <p:sp>
        <p:nvSpPr>
          <p:cNvPr id="6" name="Oval 6">
            <a:extLst>
              <a:ext uri="{FF2B5EF4-FFF2-40B4-BE49-F238E27FC236}">
                <a16:creationId xmlns:a16="http://schemas.microsoft.com/office/drawing/2014/main" id="{27D68213-5CD6-68EC-2968-06BAEBFA33EF}"/>
              </a:ext>
            </a:extLst>
          </p:cNvPr>
          <p:cNvSpPr>
            <a:spLocks noChangeArrowheads="1"/>
          </p:cNvSpPr>
          <p:nvPr/>
        </p:nvSpPr>
        <p:spPr bwMode="auto">
          <a:xfrm>
            <a:off x="1774825" y="3077729"/>
            <a:ext cx="3671888" cy="2375892"/>
          </a:xfrm>
          <a:prstGeom prst="ellipse">
            <a:avLst/>
          </a:prstGeom>
          <a:solidFill>
            <a:schemeClr val="accent2"/>
          </a:solidFill>
          <a:ln w="10000">
            <a:solidFill>
              <a:schemeClr val="bg1"/>
            </a:solidFill>
            <a:round/>
            <a:headEnd/>
            <a:tailEnd/>
          </a:ln>
          <a:effectLst>
            <a:outerShdw blurRad="76200" dist="50800" dir="5400000" rotWithShape="0">
              <a:srgbClr val="4E3B30">
                <a:alpha val="59999"/>
              </a:srgbClr>
            </a:outerShdw>
          </a:effectLst>
        </p:spPr>
        <p:txBody>
          <a:bodyPr wrap="none" anchor="ctr"/>
          <a:lstStyle/>
          <a:p>
            <a:pPr algn="ctr"/>
            <a:r>
              <a:rPr lang="es-MX" b="1" dirty="0">
                <a:solidFill>
                  <a:schemeClr val="bg1"/>
                </a:solidFill>
                <a:latin typeface="Franklin Gothic Book" charset="0"/>
              </a:rPr>
              <a:t>Las resoluciones </a:t>
            </a:r>
          </a:p>
          <a:p>
            <a:pPr algn="ctr"/>
            <a:r>
              <a:rPr lang="es-MX" b="1" dirty="0">
                <a:solidFill>
                  <a:schemeClr val="bg1"/>
                </a:solidFill>
                <a:latin typeface="Franklin Gothic Book" charset="0"/>
              </a:rPr>
              <a:t>Judiciales eran el resultado</a:t>
            </a:r>
          </a:p>
          <a:p>
            <a:pPr algn="ctr"/>
            <a:r>
              <a:rPr lang="es-MX" b="1" dirty="0">
                <a:solidFill>
                  <a:schemeClr val="bg1"/>
                </a:solidFill>
                <a:latin typeface="Franklin Gothic Book" charset="0"/>
              </a:rPr>
              <a:t>del intercambio  de</a:t>
            </a:r>
          </a:p>
          <a:p>
            <a:pPr algn="ctr"/>
            <a:r>
              <a:rPr lang="es-MX" b="1" dirty="0">
                <a:solidFill>
                  <a:schemeClr val="bg1"/>
                </a:solidFill>
                <a:latin typeface="Franklin Gothic Book" charset="0"/>
              </a:rPr>
              <a:t> información entre </a:t>
            </a:r>
          </a:p>
          <a:p>
            <a:pPr algn="ctr"/>
            <a:r>
              <a:rPr lang="es-MX" b="1" dirty="0">
                <a:solidFill>
                  <a:schemeClr val="bg1"/>
                </a:solidFill>
                <a:latin typeface="Franklin Gothic Book" charset="0"/>
              </a:rPr>
              <a:t>los actores  que quedaba </a:t>
            </a:r>
          </a:p>
          <a:p>
            <a:pPr algn="ctr"/>
            <a:r>
              <a:rPr lang="es-MX" b="1" dirty="0">
                <a:solidFill>
                  <a:schemeClr val="bg1"/>
                </a:solidFill>
                <a:latin typeface="Franklin Gothic Book" charset="0"/>
              </a:rPr>
              <a:t>en el expediente </a:t>
            </a:r>
            <a:endParaRPr lang="es-ES" b="1" dirty="0">
              <a:solidFill>
                <a:schemeClr val="bg1"/>
              </a:solidFill>
              <a:latin typeface="Franklin Gothic Book" charset="0"/>
            </a:endParaRPr>
          </a:p>
        </p:txBody>
      </p:sp>
      <p:sp>
        <p:nvSpPr>
          <p:cNvPr id="7" name="Line 7">
            <a:extLst>
              <a:ext uri="{FF2B5EF4-FFF2-40B4-BE49-F238E27FC236}">
                <a16:creationId xmlns:a16="http://schemas.microsoft.com/office/drawing/2014/main" id="{867C3D6C-D194-451D-6475-4AF8AABE53D5}"/>
              </a:ext>
            </a:extLst>
          </p:cNvPr>
          <p:cNvSpPr>
            <a:spLocks noChangeShapeType="1"/>
          </p:cNvSpPr>
          <p:nvPr/>
        </p:nvSpPr>
        <p:spPr bwMode="auto">
          <a:xfrm flipH="1">
            <a:off x="3791744" y="1107680"/>
            <a:ext cx="647700" cy="503237"/>
          </a:xfrm>
          <a:prstGeom prst="line">
            <a:avLst/>
          </a:prstGeom>
          <a:ln>
            <a:headEnd/>
            <a:tailEnd type="triangle" w="med" len="med"/>
          </a:ln>
        </p:spPr>
        <p:style>
          <a:lnRef idx="3">
            <a:schemeClr val="accent2"/>
          </a:lnRef>
          <a:fillRef idx="0">
            <a:schemeClr val="accent2"/>
          </a:fillRef>
          <a:effectRef idx="2">
            <a:schemeClr val="accent2"/>
          </a:effectRef>
          <a:fontRef idx="minor">
            <a:schemeClr val="tx1"/>
          </a:fontRef>
        </p:style>
        <p:txBody>
          <a:bodyPr/>
          <a:lstStyle/>
          <a:p>
            <a:pPr>
              <a:defRPr/>
            </a:pPr>
            <a:endParaRPr lang="es-ES"/>
          </a:p>
        </p:txBody>
      </p:sp>
      <p:sp>
        <p:nvSpPr>
          <p:cNvPr id="8" name="Line 8">
            <a:extLst>
              <a:ext uri="{FF2B5EF4-FFF2-40B4-BE49-F238E27FC236}">
                <a16:creationId xmlns:a16="http://schemas.microsoft.com/office/drawing/2014/main" id="{264800A4-F211-2E0A-3F8D-7BA4A03CF343}"/>
              </a:ext>
            </a:extLst>
          </p:cNvPr>
          <p:cNvSpPr>
            <a:spLocks noChangeShapeType="1"/>
          </p:cNvSpPr>
          <p:nvPr/>
        </p:nvSpPr>
        <p:spPr bwMode="auto">
          <a:xfrm>
            <a:off x="6888089" y="1107680"/>
            <a:ext cx="720725" cy="574675"/>
          </a:xfrm>
          <a:prstGeom prst="line">
            <a:avLst/>
          </a:prstGeom>
          <a:ln>
            <a:headEnd/>
            <a:tailEnd type="triangle" w="med" len="med"/>
          </a:ln>
        </p:spPr>
        <p:style>
          <a:lnRef idx="3">
            <a:schemeClr val="accent2"/>
          </a:lnRef>
          <a:fillRef idx="0">
            <a:schemeClr val="accent2"/>
          </a:fillRef>
          <a:effectRef idx="2">
            <a:schemeClr val="accent2"/>
          </a:effectRef>
          <a:fontRef idx="minor">
            <a:schemeClr val="tx1"/>
          </a:fontRef>
        </p:style>
        <p:txBody>
          <a:bodyPr/>
          <a:lstStyle/>
          <a:p>
            <a:pPr>
              <a:defRPr/>
            </a:pPr>
            <a:endParaRPr lang="es-ES"/>
          </a:p>
        </p:txBody>
      </p:sp>
      <p:sp>
        <p:nvSpPr>
          <p:cNvPr id="9" name="Line 9">
            <a:extLst>
              <a:ext uri="{FF2B5EF4-FFF2-40B4-BE49-F238E27FC236}">
                <a16:creationId xmlns:a16="http://schemas.microsoft.com/office/drawing/2014/main" id="{57A52AE2-7365-55D6-9AA6-4DB8FF9C38CF}"/>
              </a:ext>
            </a:extLst>
          </p:cNvPr>
          <p:cNvSpPr>
            <a:spLocks noChangeShapeType="1"/>
          </p:cNvSpPr>
          <p:nvPr/>
        </p:nvSpPr>
        <p:spPr bwMode="auto">
          <a:xfrm>
            <a:off x="3610769" y="2428543"/>
            <a:ext cx="0" cy="431800"/>
          </a:xfrm>
          <a:prstGeom prst="line">
            <a:avLst/>
          </a:prstGeom>
          <a:ln>
            <a:headEnd/>
            <a:tailEnd type="triangle" w="med" len="med"/>
          </a:ln>
        </p:spPr>
        <p:style>
          <a:lnRef idx="3">
            <a:schemeClr val="accent2"/>
          </a:lnRef>
          <a:fillRef idx="0">
            <a:schemeClr val="accent2"/>
          </a:fillRef>
          <a:effectRef idx="2">
            <a:schemeClr val="accent2"/>
          </a:effectRef>
          <a:fontRef idx="minor">
            <a:schemeClr val="tx1"/>
          </a:fontRef>
        </p:style>
        <p:txBody>
          <a:bodyPr/>
          <a:lstStyle/>
          <a:p>
            <a:pPr>
              <a:defRPr/>
            </a:pPr>
            <a:endParaRPr lang="es-ES"/>
          </a:p>
        </p:txBody>
      </p:sp>
      <p:sp>
        <p:nvSpPr>
          <p:cNvPr id="10" name="Line 10">
            <a:extLst>
              <a:ext uri="{FF2B5EF4-FFF2-40B4-BE49-F238E27FC236}">
                <a16:creationId xmlns:a16="http://schemas.microsoft.com/office/drawing/2014/main" id="{72939AF0-DA53-AA22-4CD1-156F7646BD54}"/>
              </a:ext>
            </a:extLst>
          </p:cNvPr>
          <p:cNvSpPr>
            <a:spLocks noChangeShapeType="1"/>
          </p:cNvSpPr>
          <p:nvPr/>
        </p:nvSpPr>
        <p:spPr bwMode="auto">
          <a:xfrm>
            <a:off x="7909361" y="2428543"/>
            <a:ext cx="0" cy="431800"/>
          </a:xfrm>
          <a:prstGeom prst="line">
            <a:avLst/>
          </a:prstGeom>
          <a:ln>
            <a:headEnd/>
            <a:tailEnd type="triangle" w="med" len="med"/>
          </a:ln>
        </p:spPr>
        <p:style>
          <a:lnRef idx="3">
            <a:schemeClr val="accent2"/>
          </a:lnRef>
          <a:fillRef idx="0">
            <a:schemeClr val="accent2"/>
          </a:fillRef>
          <a:effectRef idx="2">
            <a:schemeClr val="accent2"/>
          </a:effectRef>
          <a:fontRef idx="minor">
            <a:schemeClr val="tx1"/>
          </a:fontRef>
        </p:style>
        <p:txBody>
          <a:bodyPr/>
          <a:lstStyle/>
          <a:p>
            <a:pPr>
              <a:defRPr/>
            </a:pPr>
            <a:endParaRPr lang="es-ES"/>
          </a:p>
        </p:txBody>
      </p:sp>
      <p:sp>
        <p:nvSpPr>
          <p:cNvPr id="11" name="CuadroTexto 10">
            <a:extLst>
              <a:ext uri="{FF2B5EF4-FFF2-40B4-BE49-F238E27FC236}">
                <a16:creationId xmlns:a16="http://schemas.microsoft.com/office/drawing/2014/main" id="{B3339086-098C-15CF-D852-42673516BEEF}"/>
              </a:ext>
            </a:extLst>
          </p:cNvPr>
          <p:cNvSpPr txBox="1"/>
          <p:nvPr/>
        </p:nvSpPr>
        <p:spPr>
          <a:xfrm>
            <a:off x="2558265" y="6339155"/>
            <a:ext cx="2270589" cy="369332"/>
          </a:xfrm>
          <a:prstGeom prst="rect">
            <a:avLst/>
          </a:prstGeom>
          <a:noFill/>
        </p:spPr>
        <p:txBody>
          <a:bodyPr wrap="square" rtlCol="0">
            <a:spAutoFit/>
          </a:bodyPr>
          <a:lstStyle/>
          <a:p>
            <a:r>
              <a:rPr lang="es-GT" dirty="0"/>
              <a:t>CARACTERISTICAS</a:t>
            </a:r>
          </a:p>
        </p:txBody>
      </p:sp>
      <p:sp>
        <p:nvSpPr>
          <p:cNvPr id="12" name="CuadroTexto 11">
            <a:extLst>
              <a:ext uri="{FF2B5EF4-FFF2-40B4-BE49-F238E27FC236}">
                <a16:creationId xmlns:a16="http://schemas.microsoft.com/office/drawing/2014/main" id="{DC182443-2A59-4010-5F27-88ACA10B4124}"/>
              </a:ext>
            </a:extLst>
          </p:cNvPr>
          <p:cNvSpPr txBox="1"/>
          <p:nvPr/>
        </p:nvSpPr>
        <p:spPr>
          <a:xfrm>
            <a:off x="6311901" y="6264036"/>
            <a:ext cx="2270589" cy="369332"/>
          </a:xfrm>
          <a:prstGeom prst="rect">
            <a:avLst/>
          </a:prstGeom>
          <a:noFill/>
        </p:spPr>
        <p:txBody>
          <a:bodyPr wrap="square" rtlCol="0">
            <a:spAutoFit/>
          </a:bodyPr>
          <a:lstStyle/>
          <a:p>
            <a:r>
              <a:rPr lang="es-GT" dirty="0"/>
              <a:t>COMPONENTES</a:t>
            </a:r>
          </a:p>
        </p:txBody>
      </p:sp>
    </p:spTree>
    <p:extLst>
      <p:ext uri="{BB962C8B-B14F-4D97-AF65-F5344CB8AC3E}">
        <p14:creationId xmlns:p14="http://schemas.microsoft.com/office/powerpoint/2010/main" val="37644098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058968029"/>
              </p:ext>
            </p:extLst>
          </p:nvPr>
        </p:nvGraphicFramePr>
        <p:xfrm>
          <a:off x="883575" y="684391"/>
          <a:ext cx="10212513" cy="5829341"/>
        </p:xfrm>
        <a:graphic>
          <a:graphicData uri="http://schemas.openxmlformats.org/drawingml/2006/table">
            <a:tbl>
              <a:tblPr firstRow="1" bandRow="1">
                <a:tableStyleId>{93296810-A885-4BE3-A3E7-6D5BEEA58F35}</a:tableStyleId>
              </a:tblPr>
              <a:tblGrid>
                <a:gridCol w="3205367">
                  <a:extLst>
                    <a:ext uri="{9D8B030D-6E8A-4147-A177-3AD203B41FA5}">
                      <a16:colId xmlns:a16="http://schemas.microsoft.com/office/drawing/2014/main" val="20000"/>
                    </a:ext>
                  </a:extLst>
                </a:gridCol>
                <a:gridCol w="7007146">
                  <a:extLst>
                    <a:ext uri="{9D8B030D-6E8A-4147-A177-3AD203B41FA5}">
                      <a16:colId xmlns:a16="http://schemas.microsoft.com/office/drawing/2014/main" val="20001"/>
                    </a:ext>
                  </a:extLst>
                </a:gridCol>
              </a:tblGrid>
              <a:tr h="1651501">
                <a:tc>
                  <a:txBody>
                    <a:bodyPr/>
                    <a:lstStyle/>
                    <a:p>
                      <a:pPr algn="ctr">
                        <a:defRPr sz="1500" b="1">
                          <a:solidFill>
                            <a:srgbClr val="FFFFFF"/>
                          </a:solidFill>
                        </a:defRPr>
                      </a:pPr>
                      <a:endParaRPr lang="es-GT" sz="1200" b="1" noProof="0" dirty="0">
                        <a:solidFill>
                          <a:schemeClr val="tx1"/>
                        </a:solidFill>
                      </a:endParaRPr>
                    </a:p>
                    <a:p>
                      <a:pPr algn="ctr">
                        <a:defRPr sz="1500" b="1">
                          <a:solidFill>
                            <a:srgbClr val="FFFFFF"/>
                          </a:solidFill>
                        </a:defRPr>
                      </a:pPr>
                      <a:endParaRPr lang="es-GT" sz="1200" b="1" noProof="0" dirty="0">
                        <a:solidFill>
                          <a:schemeClr val="tx1"/>
                        </a:solidFill>
                      </a:endParaRPr>
                    </a:p>
                    <a:p>
                      <a:pPr algn="ctr">
                        <a:defRPr sz="1500" b="1">
                          <a:solidFill>
                            <a:srgbClr val="FFFFFF"/>
                          </a:solidFill>
                        </a:defRPr>
                      </a:pPr>
                      <a:endParaRPr lang="es-GT" sz="1200" b="1" noProof="0" dirty="0">
                        <a:solidFill>
                          <a:schemeClr val="tx1"/>
                        </a:solidFill>
                      </a:endParaRPr>
                    </a:p>
                    <a:p>
                      <a:pPr algn="ctr">
                        <a:defRPr sz="1500" b="1">
                          <a:solidFill>
                            <a:srgbClr val="FFFFFF"/>
                          </a:solidFill>
                        </a:defRPr>
                      </a:pPr>
                      <a:r>
                        <a:rPr lang="es-GT" sz="1200" b="1" noProof="0" dirty="0">
                          <a:solidFill>
                            <a:schemeClr val="bg1"/>
                          </a:solidFill>
                        </a:rPr>
                        <a:t>ACUSATORIO Vs. ADVERSARIAL</a:t>
                      </a:r>
                    </a:p>
                  </a:txBody>
                  <a:tcPr marL="135866" marR="81519" marT="81519" marB="81519"/>
                </a:tc>
                <a:tc>
                  <a:txBody>
                    <a:bodyPr/>
                    <a:lstStyle/>
                    <a:p>
                      <a:r>
                        <a:rPr lang="es-GT" sz="1800" b="1" kern="1200" dirty="0">
                          <a:solidFill>
                            <a:schemeClr val="lt1"/>
                          </a:solidFill>
                          <a:effectLst/>
                          <a:latin typeface="+mn-lt"/>
                          <a:ea typeface="+mn-ea"/>
                          <a:cs typeface="+mn-cs"/>
                        </a:rPr>
                        <a:t>Según la tradición estadounidense el término </a:t>
                      </a:r>
                      <a:r>
                        <a:rPr lang="es-GT" sz="1800" b="1" kern="1200" dirty="0">
                          <a:solidFill>
                            <a:schemeClr val="lt1"/>
                          </a:solidFill>
                          <a:effectLst/>
                          <a:latin typeface="Chalkboard SE" panose="03050602040202020205" pitchFamily="66" charset="77"/>
                          <a:ea typeface="+mn-ea"/>
                          <a:cs typeface="+mn-cs"/>
                        </a:rPr>
                        <a:t>adversary</a:t>
                      </a:r>
                      <a:r>
                        <a:rPr lang="es-GT" sz="1800" b="1" kern="1200" dirty="0">
                          <a:solidFill>
                            <a:schemeClr val="lt1"/>
                          </a:solidFill>
                          <a:effectLst/>
                          <a:latin typeface="+mn-lt"/>
                          <a:ea typeface="+mn-ea"/>
                          <a:cs typeface="+mn-cs"/>
                        </a:rPr>
                        <a:t> se refiere a un sistema de solución de conflictos basado en la confrontación activa entre acusación y defensa, y que se sitúa en el plano de la audiencia o contradicción.</a:t>
                      </a:r>
                    </a:p>
                  </a:txBody>
                  <a:tcPr marL="135866" marR="81519" marT="81519" marB="81519"/>
                </a:tc>
                <a:extLst>
                  <a:ext uri="{0D108BD9-81ED-4DB2-BD59-A6C34878D82A}">
                    <a16:rowId xmlns:a16="http://schemas.microsoft.com/office/drawing/2014/main" val="10000"/>
                  </a:ext>
                </a:extLst>
              </a:tr>
              <a:tr h="2852211">
                <a:tc>
                  <a:txBody>
                    <a:bodyPr/>
                    <a:lstStyle/>
                    <a:p>
                      <a:pPr algn="ctr">
                        <a:defRPr sz="1500" b="1">
                          <a:solidFill>
                            <a:srgbClr val="FFFFFF"/>
                          </a:solidFill>
                        </a:defRPr>
                      </a:pPr>
                      <a:endParaRPr lang="es-GT" sz="1200" noProof="0" dirty="0">
                        <a:solidFill>
                          <a:schemeClr val="tx1"/>
                        </a:solidFill>
                      </a:endParaRPr>
                    </a:p>
                    <a:p>
                      <a:pPr algn="ctr">
                        <a:defRPr sz="1500" b="1">
                          <a:solidFill>
                            <a:srgbClr val="FFFFFF"/>
                          </a:solidFill>
                        </a:defRPr>
                      </a:pPr>
                      <a:endParaRPr lang="es-GT" sz="1200" noProof="0" dirty="0">
                        <a:solidFill>
                          <a:schemeClr val="tx1"/>
                        </a:solidFill>
                      </a:endParaRPr>
                    </a:p>
                    <a:p>
                      <a:pPr algn="ctr">
                        <a:defRPr sz="1500" b="1">
                          <a:solidFill>
                            <a:srgbClr val="FFFFFF"/>
                          </a:solidFill>
                        </a:defRPr>
                      </a:pPr>
                      <a:r>
                        <a:rPr lang="es-GT" sz="1200" noProof="0" dirty="0">
                          <a:solidFill>
                            <a:schemeClr val="tx1"/>
                          </a:solidFill>
                        </a:rPr>
                        <a:t>PRUEBA DE OFICIO Vs. JUEZ ACTIVO PASIVO</a:t>
                      </a:r>
                    </a:p>
                    <a:p>
                      <a:pPr algn="ctr">
                        <a:defRPr sz="1500" b="1">
                          <a:solidFill>
                            <a:srgbClr val="FFFFFF"/>
                          </a:solidFill>
                        </a:defRPr>
                      </a:pPr>
                      <a:endParaRPr lang="es-GT" sz="1200" noProof="0" dirty="0">
                        <a:solidFill>
                          <a:schemeClr val="tx1"/>
                        </a:solidFill>
                      </a:endParaRPr>
                    </a:p>
                    <a:p>
                      <a:pPr algn="ctr">
                        <a:defRPr sz="1500" b="1">
                          <a:solidFill>
                            <a:srgbClr val="FFFFFF"/>
                          </a:solidFill>
                        </a:defRPr>
                      </a:pPr>
                      <a:r>
                        <a:rPr lang="es-GT" sz="1200" noProof="0" dirty="0">
                          <a:solidFill>
                            <a:schemeClr val="tx1"/>
                          </a:solidFill>
                        </a:rPr>
                        <a:t>Corte IDH Ruano Torres y otros vs. El Salvador.</a:t>
                      </a:r>
                    </a:p>
                    <a:p>
                      <a:pPr algn="ctr">
                        <a:defRPr sz="1500" b="1">
                          <a:solidFill>
                            <a:srgbClr val="FFFFFF"/>
                          </a:solidFill>
                        </a:defRPr>
                      </a:pPr>
                      <a:r>
                        <a:rPr lang="es-GT" sz="1200" noProof="0" dirty="0">
                          <a:solidFill>
                            <a:schemeClr val="tx1"/>
                          </a:solidFill>
                        </a:rPr>
                        <a:t>Parrrafos  167, 168, 172. </a:t>
                      </a:r>
                    </a:p>
                  </a:txBody>
                  <a:tcPr marL="135866" marR="81519" marT="81519" marB="81519"/>
                </a:tc>
                <a:tc>
                  <a:txBody>
                    <a:bodyPr/>
                    <a:lstStyle/>
                    <a:p>
                      <a:pPr>
                        <a:defRPr sz="1400">
                          <a:solidFill>
                            <a:srgbClr val="2C3E50"/>
                          </a:solidFill>
                        </a:defRPr>
                      </a:pPr>
                      <a:r>
                        <a:rPr lang="es-GT" sz="1200" b="0" kern="1200" dirty="0">
                          <a:solidFill>
                            <a:schemeClr val="tx1"/>
                          </a:solidFill>
                        </a:rPr>
                        <a:t>..</a:t>
                      </a:r>
                      <a:r>
                        <a:rPr lang="es-GT" sz="1400" b="0" kern="1200" dirty="0">
                          <a:solidFill>
                            <a:schemeClr val="tx1"/>
                          </a:solidFill>
                        </a:rPr>
                        <a:t>. La Corte estima que la responsabilidad internacional del Estado puede verse comprometida, además, por la respuesta brindada a través de los órganos judiciales respecto a las actuaciones u omisiones imputables a la defensa pública. Si es evidente que la defensa pública actuó sin la diligencia debida, recae sobre las autoridades judiciales un deber de tutela o control.</a:t>
                      </a:r>
                    </a:p>
                    <a:p>
                      <a:pPr>
                        <a:defRPr sz="1400">
                          <a:solidFill>
                            <a:srgbClr val="2C3E50"/>
                          </a:solidFill>
                        </a:defRPr>
                      </a:pPr>
                      <a:r>
                        <a:rPr lang="es-GT" sz="1400" b="0" kern="1200" dirty="0">
                          <a:solidFill>
                            <a:schemeClr val="tx1"/>
                          </a:solidFill>
                        </a:rPr>
                        <a:t>Ciertamente, la función judicial, debe vigilar que el derecho a la defensa no se torne ilusorio a través de una asistencia jurídica ineficaz. En esta línea, resulta esencial la función de resguardo del debido proceso que deben ejercer las autoridades judiciales ... En suma, la responsabilidad internacional del Estado sera, pues, también establecida si la negligencia inexcusable o falla manifiesta de la defensa debió haber sido evidente para las autoridades judiciales o bien fueron puestas en conocimiento de las mismas y no se adoptaron las acciones necesarias y suficientes para prevenir y/o remediar la violación al derecho a la defensa, de modo tal que la situación condujo a la violación del debido proceso, atribuible al Estado.</a:t>
                      </a:r>
                      <a:endParaRPr sz="1400" b="0" dirty="0">
                        <a:solidFill>
                          <a:schemeClr val="tx1"/>
                        </a:solidFill>
                      </a:endParaRPr>
                    </a:p>
                  </a:txBody>
                  <a:tcPr marL="135866" marR="81519" marT="81519" marB="81519"/>
                </a:tc>
                <a:extLst>
                  <a:ext uri="{0D108BD9-81ED-4DB2-BD59-A6C34878D82A}">
                    <a16:rowId xmlns:a16="http://schemas.microsoft.com/office/drawing/2014/main" val="10001"/>
                  </a:ext>
                </a:extLst>
              </a:tr>
              <a:tr h="1027762">
                <a:tc>
                  <a:txBody>
                    <a:bodyPr/>
                    <a:lstStyle/>
                    <a:p>
                      <a:pPr algn="ctr">
                        <a:defRPr sz="1500" b="1">
                          <a:solidFill>
                            <a:srgbClr val="FFFFFF"/>
                          </a:solidFill>
                        </a:defRPr>
                      </a:pPr>
                      <a:r>
                        <a:rPr lang="es-GT" sz="1200" noProof="0" dirty="0">
                          <a:solidFill>
                            <a:schemeClr val="tx1"/>
                          </a:solidFill>
                        </a:rPr>
                        <a:t>Standares minimos para ejercer </a:t>
                      </a:r>
                    </a:p>
                    <a:p>
                      <a:pPr algn="ctr">
                        <a:defRPr sz="1500" b="1">
                          <a:solidFill>
                            <a:srgbClr val="FFFFFF"/>
                          </a:solidFill>
                        </a:defRPr>
                      </a:pPr>
                      <a:r>
                        <a:rPr lang="es-GT" sz="1200" noProof="0" dirty="0">
                          <a:solidFill>
                            <a:schemeClr val="tx1"/>
                          </a:solidFill>
                        </a:rPr>
                        <a:t>La defensa tecnica según la Corte IDH</a:t>
                      </a:r>
                    </a:p>
                    <a:p>
                      <a:pPr algn="ctr">
                        <a:defRPr sz="1500" b="1">
                          <a:solidFill>
                            <a:srgbClr val="FFFFFF"/>
                          </a:solidFill>
                        </a:defRPr>
                      </a:pPr>
                      <a:r>
                        <a:rPr lang="es-GT" sz="1200" noProof="0" dirty="0">
                          <a:solidFill>
                            <a:schemeClr val="tx1"/>
                          </a:solidFill>
                        </a:rPr>
                        <a:t>Alvarez Ramos vs. Venezuela</a:t>
                      </a:r>
                    </a:p>
                    <a:p>
                      <a:pPr algn="ctr">
                        <a:defRPr sz="1500" b="1">
                          <a:solidFill>
                            <a:srgbClr val="FFFFFF"/>
                          </a:solidFill>
                        </a:defRPr>
                      </a:pPr>
                      <a:r>
                        <a:rPr lang="es-GT" sz="1200" noProof="0" dirty="0">
                          <a:solidFill>
                            <a:schemeClr val="tx1"/>
                          </a:solidFill>
                        </a:rPr>
                        <a:t>Barreto Leiva Vs. </a:t>
                      </a:r>
                      <a:r>
                        <a:rPr lang="es-GT" sz="1200" noProof="0">
                          <a:solidFill>
                            <a:schemeClr val="tx1"/>
                          </a:solidFill>
                        </a:rPr>
                        <a:t>Venezuela</a:t>
                      </a:r>
                      <a:endParaRPr lang="es-GT" sz="1200" noProof="0" dirty="0">
                        <a:solidFill>
                          <a:schemeClr val="tx1"/>
                        </a:solidFill>
                      </a:endParaRPr>
                    </a:p>
                  </a:txBody>
                  <a:tcPr marL="135866" marR="81519" marT="81519" marB="81519"/>
                </a:tc>
                <a:tc>
                  <a:txBody>
                    <a:bodyPr/>
                    <a:lstStyle/>
                    <a:p>
                      <a:pPr>
                        <a:defRPr sz="1400">
                          <a:solidFill>
                            <a:srgbClr val="2C3E50"/>
                          </a:solidFill>
                        </a:defRPr>
                      </a:pPr>
                      <a:r>
                        <a:rPr lang="es-GT" sz="1200" b="0" noProof="0" dirty="0">
                          <a:solidFill>
                            <a:schemeClr val="tx1"/>
                          </a:solidFill>
                        </a:rPr>
                        <a:t>Desplegar una minima actividad probatoria.</a:t>
                      </a:r>
                    </a:p>
                    <a:p>
                      <a:pPr>
                        <a:defRPr sz="1400">
                          <a:solidFill>
                            <a:srgbClr val="2C3E50"/>
                          </a:solidFill>
                        </a:defRPr>
                      </a:pPr>
                      <a:r>
                        <a:rPr lang="es-GT" sz="1200" b="0" noProof="0" dirty="0">
                          <a:solidFill>
                            <a:schemeClr val="tx1"/>
                          </a:solidFill>
                        </a:rPr>
                        <a:t>Actividad argumentativa a favor de los intereses del imputado.</a:t>
                      </a:r>
                    </a:p>
                    <a:p>
                      <a:pPr>
                        <a:defRPr sz="1400">
                          <a:solidFill>
                            <a:srgbClr val="2C3E50"/>
                          </a:solidFill>
                        </a:defRPr>
                      </a:pPr>
                      <a:r>
                        <a:rPr lang="es-GT" sz="1200" b="0" noProof="0" dirty="0">
                          <a:solidFill>
                            <a:schemeClr val="tx1"/>
                          </a:solidFill>
                        </a:rPr>
                        <a:t>Conocimiento tecnico juridico del proceso penal.</a:t>
                      </a:r>
                    </a:p>
                    <a:p>
                      <a:pPr>
                        <a:defRPr sz="1400">
                          <a:solidFill>
                            <a:srgbClr val="2C3E50"/>
                          </a:solidFill>
                        </a:defRPr>
                      </a:pPr>
                      <a:r>
                        <a:rPr lang="es-GT" sz="1200" b="0" noProof="0" dirty="0">
                          <a:solidFill>
                            <a:schemeClr val="tx1"/>
                          </a:solidFill>
                        </a:rPr>
                        <a:t>Interposicion de recursos o medios de impugnacion en favor de los intereses del imputado.</a:t>
                      </a:r>
                    </a:p>
                  </a:txBody>
                  <a:tcPr marL="135866" marR="81519" marT="81519" marB="81519"/>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7963270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6A02573-9C7D-6776-6C98-246E83791288}"/>
              </a:ext>
            </a:extLst>
          </p:cNvPr>
          <p:cNvSpPr txBox="1"/>
          <p:nvPr/>
        </p:nvSpPr>
        <p:spPr>
          <a:xfrm>
            <a:off x="184935" y="1061689"/>
            <a:ext cx="10664575" cy="5324535"/>
          </a:xfrm>
          <a:prstGeom prst="rect">
            <a:avLst/>
          </a:prstGeom>
          <a:noFill/>
        </p:spPr>
        <p:txBody>
          <a:bodyPr wrap="square">
            <a:spAutoFit/>
          </a:bodyPr>
          <a:lstStyle/>
          <a:p>
            <a:r>
              <a:rPr lang="es-GT" sz="2000" b="1" dirty="0">
                <a:solidFill>
                  <a:srgbClr val="FFC000"/>
                </a:solidFill>
              </a:rPr>
              <a:t>Corte IDH</a:t>
            </a:r>
          </a:p>
          <a:p>
            <a:r>
              <a:rPr lang="es-GT" sz="2000" b="1" dirty="0">
                <a:solidFill>
                  <a:srgbClr val="FFC000"/>
                </a:solidFill>
              </a:rPr>
              <a:t>CASTILLO PETRUZZI Y OTROS VS. PERU 30 de mayo de 1999.</a:t>
            </a:r>
          </a:p>
          <a:p>
            <a:endParaRPr lang="es-GT" sz="2000" b="1" dirty="0">
              <a:solidFill>
                <a:srgbClr val="FFC000"/>
              </a:solidFill>
            </a:endParaRPr>
          </a:p>
          <a:p>
            <a:endParaRPr lang="es-GT" sz="2000" b="1" dirty="0">
              <a:solidFill>
                <a:srgbClr val="FFC000"/>
              </a:solidFill>
            </a:endParaRPr>
          </a:p>
          <a:p>
            <a:pPr marL="457200" indent="-457200">
              <a:buAutoNum type="arabicPeriod" startAt="136"/>
            </a:pPr>
            <a:r>
              <a:rPr lang="es-GT" sz="2000" dirty="0"/>
              <a:t>Todo medio probatorio que sirve para fundamentar la culpabilidad de un proceso de ser aportado por un organo distinto al jurisdicccional  y éste ultimo debe exhibir la prueba para que la defensa manifieste su posiciòn.</a:t>
            </a:r>
          </a:p>
          <a:p>
            <a:endParaRPr lang="es-GT" sz="2000" dirty="0"/>
          </a:p>
          <a:p>
            <a:pPr lvl="1"/>
            <a:r>
              <a:rPr lang="es-GT" sz="1800" dirty="0"/>
              <a:t>En el caso particular del señor Astorga Valdeaz, su condena se baso en una prueba testimonial agregada durante la tramitaciòn de la tercera instancia, que supone una reforma peyorativa, “lo que  significa una disminución de sus garantias  especialmente grave y generadora de indefensiòn.</a:t>
            </a:r>
          </a:p>
          <a:p>
            <a:pPr lvl="1"/>
            <a:r>
              <a:rPr lang="es-GT" sz="1800" dirty="0"/>
              <a:t>Hace que la investigacion sea practicamente nula y se dicten condenas sobre la base de los atestados policiales.</a:t>
            </a:r>
          </a:p>
          <a:p>
            <a:pPr lvl="1"/>
            <a:endParaRPr lang="es-GT" dirty="0"/>
          </a:p>
          <a:p>
            <a:pPr lvl="1"/>
            <a:endParaRPr lang="es-GT" sz="1800" dirty="0"/>
          </a:p>
          <a:p>
            <a:pPr lvl="1"/>
            <a:endParaRPr lang="es-GT" dirty="0"/>
          </a:p>
          <a:p>
            <a:pPr lvl="1"/>
            <a:r>
              <a:rPr lang="es-GT" sz="1800" dirty="0"/>
              <a:t>Memorias de la invstigaciòn</a:t>
            </a:r>
          </a:p>
        </p:txBody>
      </p:sp>
    </p:spTree>
    <p:extLst>
      <p:ext uri="{BB962C8B-B14F-4D97-AF65-F5344CB8AC3E}">
        <p14:creationId xmlns:p14="http://schemas.microsoft.com/office/powerpoint/2010/main" val="29806632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4B509C-9D4F-7F8A-EA64-369EB67F52C4}"/>
              </a:ext>
            </a:extLst>
          </p:cNvPr>
          <p:cNvSpPr txBox="1">
            <a:spLocks/>
          </p:cNvSpPr>
          <p:nvPr/>
        </p:nvSpPr>
        <p:spPr>
          <a:xfrm>
            <a:off x="630238" y="319088"/>
            <a:ext cx="8045450" cy="904875"/>
          </a:xfrm>
          <a:prstGeom prst="rect">
            <a:avLst/>
          </a:prstGeom>
        </p:spPr>
        <p:txBody>
          <a:bodyPr>
            <a:normAutofit fontScale="82500" lnSpcReduction="2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br>
              <a:rPr lang="es-GT" b="1" dirty="0">
                <a:solidFill>
                  <a:schemeClr val="tx1"/>
                </a:solidFill>
              </a:rPr>
            </a:br>
            <a:r>
              <a:rPr lang="es-GT" b="1" dirty="0">
                <a:solidFill>
                  <a:schemeClr val="tx1"/>
                </a:solidFill>
              </a:rPr>
              <a:t>TEORIA DEL CASO-   Proposiciones fácticas</a:t>
            </a:r>
          </a:p>
        </p:txBody>
      </p:sp>
      <p:sp>
        <p:nvSpPr>
          <p:cNvPr id="3" name="Marcador de contenido 2">
            <a:extLst>
              <a:ext uri="{FF2B5EF4-FFF2-40B4-BE49-F238E27FC236}">
                <a16:creationId xmlns:a16="http://schemas.microsoft.com/office/drawing/2014/main" id="{9502516C-294B-7037-6CF2-13304D141017}"/>
              </a:ext>
            </a:extLst>
          </p:cNvPr>
          <p:cNvSpPr txBox="1">
            <a:spLocks/>
          </p:cNvSpPr>
          <p:nvPr/>
        </p:nvSpPr>
        <p:spPr>
          <a:xfrm>
            <a:off x="630238" y="3549472"/>
            <a:ext cx="10131425" cy="3649663"/>
          </a:xfrm>
          <a:prstGeom prst="rect">
            <a:avLst/>
          </a:prstGeom>
        </p:spPr>
        <p:txBody>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s-GT" altLang="es-GT">
                <a:solidFill>
                  <a:schemeClr val="tx1"/>
                </a:solidFill>
              </a:rPr>
              <a:t>Los hechos son la columna de la litigaciòn oral.</a:t>
            </a:r>
          </a:p>
          <a:p>
            <a:r>
              <a:rPr lang="es-GT" altLang="es-GT">
                <a:solidFill>
                  <a:schemeClr val="tx1"/>
                </a:solidFill>
              </a:rPr>
              <a:t>Si no tenemos claro los hechos no tendremos teoria del caso.</a:t>
            </a:r>
          </a:p>
          <a:p>
            <a:r>
              <a:rPr lang="es-GT" altLang="es-GT">
                <a:solidFill>
                  <a:schemeClr val="tx1"/>
                </a:solidFill>
              </a:rPr>
              <a:t>Si la investigaciòn es buena, todas las consecuencias favorables al MP se dan, es decir si tengo buena investigaciòn es porque he establecido muy bien los hechos.</a:t>
            </a:r>
            <a:endParaRPr lang="es-GT" altLang="es-GT" dirty="0">
              <a:solidFill>
                <a:schemeClr val="tx1"/>
              </a:solidFill>
            </a:endParaRPr>
          </a:p>
        </p:txBody>
      </p:sp>
      <p:sp>
        <p:nvSpPr>
          <p:cNvPr id="4" name="Rectángulo redondeado 3">
            <a:extLst>
              <a:ext uri="{FF2B5EF4-FFF2-40B4-BE49-F238E27FC236}">
                <a16:creationId xmlns:a16="http://schemas.microsoft.com/office/drawing/2014/main" id="{176F15F4-3351-2BC3-B1CD-17BD74952194}"/>
              </a:ext>
            </a:extLst>
          </p:cNvPr>
          <p:cNvSpPr/>
          <p:nvPr/>
        </p:nvSpPr>
        <p:spPr>
          <a:xfrm>
            <a:off x="304800" y="1600200"/>
            <a:ext cx="3703638" cy="9144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GT" dirty="0">
                <a:solidFill>
                  <a:schemeClr val="tx1"/>
                </a:solidFill>
              </a:rPr>
              <a:t>Explicar lo que pasó de tal forma que sea creible, basandose en hechos que deben probarse</a:t>
            </a:r>
          </a:p>
        </p:txBody>
      </p:sp>
      <p:sp>
        <p:nvSpPr>
          <p:cNvPr id="5" name="Flecha abajo 4">
            <a:extLst>
              <a:ext uri="{FF2B5EF4-FFF2-40B4-BE49-F238E27FC236}">
                <a16:creationId xmlns:a16="http://schemas.microsoft.com/office/drawing/2014/main" id="{80E4413C-BBCD-1E0B-183B-3A4F5CABD811}"/>
              </a:ext>
            </a:extLst>
          </p:cNvPr>
          <p:cNvSpPr/>
          <p:nvPr/>
        </p:nvSpPr>
        <p:spPr>
          <a:xfrm>
            <a:off x="1839913" y="1343025"/>
            <a:ext cx="485775" cy="257175"/>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GT">
              <a:solidFill>
                <a:schemeClr val="tx1"/>
              </a:solidFill>
            </a:endParaRPr>
          </a:p>
        </p:txBody>
      </p:sp>
      <p:sp>
        <p:nvSpPr>
          <p:cNvPr id="6" name="Rectángulo redondeado 5">
            <a:extLst>
              <a:ext uri="{FF2B5EF4-FFF2-40B4-BE49-F238E27FC236}">
                <a16:creationId xmlns:a16="http://schemas.microsoft.com/office/drawing/2014/main" id="{2B36E8F0-6F93-3B22-C320-C1F122063C41}"/>
              </a:ext>
            </a:extLst>
          </p:cNvPr>
          <p:cNvSpPr/>
          <p:nvPr/>
        </p:nvSpPr>
        <p:spPr>
          <a:xfrm>
            <a:off x="4652963" y="1600200"/>
            <a:ext cx="4818062" cy="9144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GT" dirty="0">
                <a:solidFill>
                  <a:schemeClr val="tx1"/>
                </a:solidFill>
              </a:rPr>
              <a:t>Afirmaciones de hecho que pueden ser reproducidas en juicio oral y público  y que pueden ser subsumidas en un elemento de la teoria juridica</a:t>
            </a:r>
          </a:p>
        </p:txBody>
      </p:sp>
    </p:spTree>
    <p:extLst>
      <p:ext uri="{BB962C8B-B14F-4D97-AF65-F5344CB8AC3E}">
        <p14:creationId xmlns:p14="http://schemas.microsoft.com/office/powerpoint/2010/main" val="17533494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DA6BBBE-1702-D396-8957-152B9949386C}"/>
              </a:ext>
            </a:extLst>
          </p:cNvPr>
          <p:cNvSpPr txBox="1">
            <a:spLocks/>
          </p:cNvSpPr>
          <p:nvPr/>
        </p:nvSpPr>
        <p:spPr>
          <a:xfrm>
            <a:off x="2543175" y="614363"/>
            <a:ext cx="6416675" cy="904875"/>
          </a:xfrm>
          <a:prstGeom prst="rect">
            <a:avLst/>
          </a:prstGeom>
        </p:spPr>
        <p:txBody>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es-GT" b="1" dirty="0">
                <a:solidFill>
                  <a:schemeClr val="accent6"/>
                </a:solidFill>
              </a:rPr>
              <a:t>Proposiciones fácticas</a:t>
            </a:r>
          </a:p>
        </p:txBody>
      </p:sp>
      <p:sp>
        <p:nvSpPr>
          <p:cNvPr id="3" name="Marcador de contenido 2">
            <a:extLst>
              <a:ext uri="{FF2B5EF4-FFF2-40B4-BE49-F238E27FC236}">
                <a16:creationId xmlns:a16="http://schemas.microsoft.com/office/drawing/2014/main" id="{8B3886FD-B13C-1211-93D0-C1191BC9F1A6}"/>
              </a:ext>
            </a:extLst>
          </p:cNvPr>
          <p:cNvSpPr txBox="1">
            <a:spLocks/>
          </p:cNvSpPr>
          <p:nvPr/>
        </p:nvSpPr>
        <p:spPr>
          <a:xfrm>
            <a:off x="685800" y="2141538"/>
            <a:ext cx="10131425" cy="3649662"/>
          </a:xfrm>
          <a:prstGeom prst="rect">
            <a:avLst/>
          </a:prstGeom>
        </p:spPr>
        <p:txBody>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s-GT" altLang="es-GT" dirty="0"/>
              <a:t>Tuvo la intenciòn de matar.</a:t>
            </a:r>
          </a:p>
          <a:p>
            <a:pPr lvl="1"/>
            <a:r>
              <a:rPr lang="es-GT" altLang="es-GT" dirty="0"/>
              <a:t>La conclusiòn me importa al final</a:t>
            </a:r>
          </a:p>
          <a:p>
            <a:pPr lvl="1"/>
            <a:r>
              <a:rPr lang="es-GT" altLang="es-GT" dirty="0"/>
              <a:t>Las conclusiones no se prueban</a:t>
            </a:r>
          </a:p>
          <a:p>
            <a:pPr lvl="1"/>
            <a:r>
              <a:rPr lang="es-GT" altLang="es-GT" dirty="0"/>
              <a:t>Hay alguna prueba que demuestre la intenciòn de hurtar, robar, matar, violar, etc. ?</a:t>
            </a:r>
          </a:p>
          <a:p>
            <a:pPr lvl="1"/>
            <a:r>
              <a:rPr lang="es-GT" altLang="es-GT" dirty="0"/>
              <a:t>La intenciòn es algo subjetivo no es de mi interés probar la intenciòn.</a:t>
            </a:r>
          </a:p>
          <a:p>
            <a:pPr marL="457200" lvl="1" indent="0">
              <a:buNone/>
            </a:pPr>
            <a:endParaRPr lang="es-GT" altLang="es-GT" dirty="0"/>
          </a:p>
          <a:p>
            <a:r>
              <a:rPr lang="es-GT" altLang="es-GT" dirty="0"/>
              <a:t>Me interesa probar los hechos que me llevarian a esa conclusiòn.</a:t>
            </a:r>
          </a:p>
          <a:p>
            <a:pPr lvl="1"/>
            <a:r>
              <a:rPr lang="es-GT" altLang="es-GT" dirty="0"/>
              <a:t>Me interesa  demostrar y probar  hechos que juntos e interconectados, sean la razon suficiente de mi conclusiòn.</a:t>
            </a:r>
          </a:p>
          <a:p>
            <a:pPr lvl="1"/>
            <a:endParaRPr lang="es-GT" altLang="es-GT" dirty="0"/>
          </a:p>
          <a:p>
            <a:endParaRPr lang="es-GT" altLang="es-GT" dirty="0"/>
          </a:p>
        </p:txBody>
      </p:sp>
    </p:spTree>
    <p:extLst>
      <p:ext uri="{BB962C8B-B14F-4D97-AF65-F5344CB8AC3E}">
        <p14:creationId xmlns:p14="http://schemas.microsoft.com/office/powerpoint/2010/main" val="464071744"/>
      </p:ext>
    </p:extLst>
  </p:cSld>
  <p:clrMapOvr>
    <a:masterClrMapping/>
  </p:clrMapOvr>
</p:sld>
</file>

<file path=ppt/theme/theme1.xml><?xml version="1.0" encoding="utf-8"?>
<a:theme xmlns:a="http://schemas.openxmlformats.org/drawingml/2006/main" name="Faceta">
  <a:themeElements>
    <a:clrScheme name="Verde azulado">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Fac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102</TotalTime>
  <Words>1336</Words>
  <Application>Microsoft Macintosh PowerPoint</Application>
  <PresentationFormat>Panorámica</PresentationFormat>
  <Paragraphs>120</Paragraphs>
  <Slides>11</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11</vt:i4>
      </vt:variant>
    </vt:vector>
  </HeadingPairs>
  <TitlesOfParts>
    <vt:vector size="19" baseType="lpstr">
      <vt:lpstr>Arial</vt:lpstr>
      <vt:lpstr>Arial Black</vt:lpstr>
      <vt:lpstr>Chalkboard SE</vt:lpstr>
      <vt:lpstr>Franklin Gothic Book</vt:lpstr>
      <vt:lpstr>Helvetica Neue</vt:lpstr>
      <vt:lpstr>Trebuchet MS</vt:lpstr>
      <vt:lpstr>Wingdings 3</vt:lpstr>
      <vt:lpstr>Faceta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subject/>
  <dc:creator/>
  <cp:keywords/>
  <dc:description>generated using python-pptx</dc:description>
  <cp:lastModifiedBy>Gilmar Barrios</cp:lastModifiedBy>
  <cp:revision>5</cp:revision>
  <dcterms:created xsi:type="dcterms:W3CDTF">2013-01-27T09:14:16Z</dcterms:created>
  <dcterms:modified xsi:type="dcterms:W3CDTF">2026-07-25T12:51:52Z</dcterms:modified>
  <cp:category/>
</cp:coreProperties>
</file>